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74" r:id="rId7"/>
    <p:sldId id="261" r:id="rId8"/>
    <p:sldId id="262" r:id="rId9"/>
    <p:sldId id="263" r:id="rId10"/>
    <p:sldId id="264" r:id="rId11"/>
    <p:sldId id="269" r:id="rId12"/>
    <p:sldId id="270" r:id="rId13"/>
    <p:sldId id="271" r:id="rId14"/>
    <p:sldId id="265" r:id="rId15"/>
    <p:sldId id="275"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42984" autoAdjust="0"/>
  </p:normalViewPr>
  <p:slideViewPr>
    <p:cSldViewPr>
      <p:cViewPr varScale="1">
        <p:scale>
          <a:sx n="29" d="100"/>
          <a:sy n="29" d="100"/>
        </p:scale>
        <p:origin x="-256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0E169-B926-43D2-AC9A-1EDA3F6229CB}" type="datetimeFigureOut">
              <a:rPr lang="es-ES_tradnl" smtClean="0"/>
              <a:t>13/05/2014</a:t>
            </a:fld>
            <a:endParaRPr lang="es-ES_trad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2E8B7-26BC-4D9B-A965-83225E3E6084}" type="slidenum">
              <a:rPr lang="es-ES_tradnl" smtClean="0"/>
              <a:t>‹#›</a:t>
            </a:fld>
            <a:endParaRPr lang="es-ES_tradnl"/>
          </a:p>
        </p:txBody>
      </p:sp>
    </p:spTree>
    <p:extLst>
      <p:ext uri="{BB962C8B-B14F-4D97-AF65-F5344CB8AC3E}">
        <p14:creationId xmlns:p14="http://schemas.microsoft.com/office/powerpoint/2010/main" val="318675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Hola</a:t>
            </a:r>
            <a:r>
              <a:rPr lang="en-US" dirty="0" smtClean="0"/>
              <a:t>, soy Felicia</a:t>
            </a:r>
            <a:r>
              <a:rPr lang="en-US" baseline="0" dirty="0" smtClean="0"/>
              <a:t> y </a:t>
            </a:r>
            <a:r>
              <a:rPr lang="en-US" baseline="0" dirty="0" err="1" smtClean="0"/>
              <a:t>mis</a:t>
            </a:r>
            <a:r>
              <a:rPr lang="en-US" baseline="0" dirty="0" smtClean="0"/>
              <a:t> </a:t>
            </a:r>
            <a:r>
              <a:rPr lang="en-US" baseline="0" dirty="0" err="1" smtClean="0"/>
              <a:t>avisor</a:t>
            </a:r>
            <a:r>
              <a:rPr lang="en-US" baseline="0" dirty="0" smtClean="0"/>
              <a:t> </a:t>
            </a:r>
            <a:r>
              <a:rPr lang="en-US" baseline="0" dirty="0" err="1" smtClean="0"/>
              <a:t>es</a:t>
            </a:r>
            <a:r>
              <a:rPr lang="en-US" baseline="0" dirty="0" smtClean="0"/>
              <a:t> </a:t>
            </a:r>
            <a:r>
              <a:rPr lang="en-US" baseline="0" dirty="0" err="1" smtClean="0"/>
              <a:t>Donaldo</a:t>
            </a:r>
            <a:r>
              <a:rPr lang="en-US" baseline="0" dirty="0" smtClean="0"/>
              <a:t> </a:t>
            </a:r>
            <a:r>
              <a:rPr lang="en-US" baseline="0" dirty="0" err="1" smtClean="0"/>
              <a:t>Urioste</a:t>
            </a:r>
            <a:r>
              <a:rPr lang="en-US" baseline="0" dirty="0" smtClean="0"/>
              <a:t> y mi </a:t>
            </a:r>
            <a:r>
              <a:rPr lang="en-US" baseline="0" dirty="0" err="1" smtClean="0"/>
              <a:t>enfasis</a:t>
            </a:r>
            <a:r>
              <a:rPr lang="en-US" baseline="0" dirty="0" smtClean="0"/>
              <a:t> </a:t>
            </a:r>
            <a:r>
              <a:rPr lang="en-US" baseline="0" dirty="0" err="1" smtClean="0"/>
              <a:t>es</a:t>
            </a:r>
            <a:r>
              <a:rPr lang="en-US" baseline="0" dirty="0" smtClean="0"/>
              <a:t> la </a:t>
            </a:r>
            <a:r>
              <a:rPr lang="en-US" baseline="0" dirty="0" err="1" smtClean="0"/>
              <a:t>cultura</a:t>
            </a:r>
            <a:r>
              <a:rPr lang="en-US" baseline="0" dirty="0" smtClean="0"/>
              <a:t> y la </a:t>
            </a:r>
            <a:r>
              <a:rPr lang="en-US" baseline="0" dirty="0" err="1" smtClean="0"/>
              <a:t>literatura</a:t>
            </a:r>
            <a:r>
              <a:rPr lang="en-US" baseline="0" dirty="0" smtClean="0"/>
              <a:t>, y mi </a:t>
            </a:r>
            <a:r>
              <a:rPr lang="en-US" baseline="0" dirty="0" err="1" smtClean="0"/>
              <a:t>titulo</a:t>
            </a:r>
            <a:r>
              <a:rPr lang="en-US" baseline="0" dirty="0" smtClean="0"/>
              <a:t> </a:t>
            </a:r>
            <a:r>
              <a:rPr lang="en-US" baseline="0" dirty="0" err="1" smtClean="0"/>
              <a:t>es</a:t>
            </a:r>
            <a:r>
              <a:rPr lang="en-US" baseline="0" dirty="0" smtClean="0"/>
              <a:t> “</a:t>
            </a:r>
            <a:r>
              <a:rPr lang="en-US" dirty="0" smtClean="0"/>
              <a:t>El pueblo </a:t>
            </a:r>
            <a:r>
              <a:rPr lang="en-US" dirty="0" err="1" smtClean="0"/>
              <a:t>gitano</a:t>
            </a:r>
            <a:r>
              <a:rPr lang="en-US" dirty="0" smtClean="0"/>
              <a:t> en el </a:t>
            </a:r>
            <a:r>
              <a:rPr lang="en-US" dirty="0" err="1" smtClean="0"/>
              <a:t>sur</a:t>
            </a:r>
            <a:r>
              <a:rPr lang="en-US" dirty="0" smtClean="0"/>
              <a:t> de </a:t>
            </a:r>
            <a:r>
              <a:rPr lang="en-US" dirty="0" err="1" smtClean="0"/>
              <a:t>españa</a:t>
            </a:r>
            <a:r>
              <a:rPr lang="en-US" dirty="0" smtClean="0"/>
              <a:t> y </a:t>
            </a:r>
            <a:r>
              <a:rPr lang="en-US" dirty="0" err="1" smtClean="0"/>
              <a:t>su</a:t>
            </a:r>
            <a:r>
              <a:rPr lang="en-US" dirty="0" smtClean="0"/>
              <a:t> </a:t>
            </a:r>
            <a:r>
              <a:rPr lang="en-US" dirty="0" err="1" smtClean="0"/>
              <a:t>marginalización</a:t>
            </a:r>
            <a:r>
              <a:rPr lang="en-US" dirty="0" smtClean="0"/>
              <a:t> socio/cultural”</a:t>
            </a:r>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1</a:t>
            </a:fld>
            <a:endParaRPr lang="es-ES_tradnl"/>
          </a:p>
        </p:txBody>
      </p:sp>
    </p:spTree>
    <p:extLst>
      <p:ext uri="{BB962C8B-B14F-4D97-AF65-F5344CB8AC3E}">
        <p14:creationId xmlns:p14="http://schemas.microsoft.com/office/powerpoint/2010/main" val="118527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Los gitanos son conocidos como “la minoridad invisible.” La historia de  la gente romaní es una historia de persecución despiadada porque no quiere conformar a ninguna sociedad.  Eternamente ellos habían sufrido persecución, discriminación, asentamiento forzoso o migración forzada, y la pena de muerte solo por ser gitano. Persecución fue por el estado y también por la iglesia.  </a:t>
            </a:r>
          </a:p>
          <a:p>
            <a:r>
              <a:rPr lang="en-US" dirty="0" smtClean="0"/>
              <a:t>briefly:</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Una</a:t>
            </a:r>
            <a:r>
              <a:rPr lang="es-ES_tradnl" sz="1200" kern="1200" baseline="0" dirty="0" smtClean="0">
                <a:solidFill>
                  <a:schemeClr val="tx1"/>
                </a:solidFill>
                <a:effectLst/>
                <a:latin typeface="+mn-lt"/>
                <a:ea typeface="+mn-ea"/>
                <a:cs typeface="+mn-cs"/>
              </a:rPr>
              <a:t> vez que los </a:t>
            </a:r>
            <a:r>
              <a:rPr lang="es-ES_tradnl" sz="1200" kern="1200" baseline="0" dirty="0" err="1" smtClean="0">
                <a:solidFill>
                  <a:schemeClr val="tx1"/>
                </a:solidFill>
                <a:effectLst/>
                <a:latin typeface="+mn-lt"/>
                <a:ea typeface="+mn-ea"/>
                <a:cs typeface="+mn-cs"/>
              </a:rPr>
              <a:t>espanoles</a:t>
            </a:r>
            <a:r>
              <a:rPr lang="es-ES_tradnl" sz="1200" kern="1200" baseline="0" dirty="0" smtClean="0">
                <a:solidFill>
                  <a:schemeClr val="tx1"/>
                </a:solidFill>
                <a:effectLst/>
                <a:latin typeface="+mn-lt"/>
                <a:ea typeface="+mn-ea"/>
                <a:cs typeface="+mn-cs"/>
              </a:rPr>
              <a:t> intentaban expulsar los gitanos fue la</a:t>
            </a:r>
            <a:r>
              <a:rPr lang="es-ES_tradnl" sz="1200" kern="1200" dirty="0" smtClean="0">
                <a:solidFill>
                  <a:schemeClr val="tx1"/>
                </a:solidFill>
                <a:effectLst/>
                <a:latin typeface="+mn-lt"/>
                <a:ea typeface="+mn-ea"/>
                <a:cs typeface="+mn-cs"/>
              </a:rPr>
              <a:t> Gran Redada fue una persecución autorizada por el rey Fernando VI de España, que se inició de manera sincronizada en todo el territorio español 30 de julio de 1749 con el objetivo declarado de arrestar, y finalmente extinguir, a todos los gitanos del reino y se ponen en campos . Los planos se desarrollaban en secreto por el gobierno sin</a:t>
            </a:r>
            <a:r>
              <a:rPr lang="es-ES_tradnl" sz="1200" kern="1200" baseline="0" dirty="0" smtClean="0">
                <a:solidFill>
                  <a:schemeClr val="tx1"/>
                </a:solidFill>
                <a:effectLst/>
                <a:latin typeface="+mn-lt"/>
                <a:ea typeface="+mn-ea"/>
                <a:cs typeface="+mn-cs"/>
              </a:rPr>
              <a:t> notificar a la gente general</a:t>
            </a:r>
            <a:r>
              <a:rPr lang="es-ES_tradnl" sz="1200" kern="1200" dirty="0" smtClean="0">
                <a:solidFill>
                  <a:schemeClr val="tx1"/>
                </a:solidFill>
                <a:effectLst/>
                <a:latin typeface="+mn-lt"/>
                <a:ea typeface="+mn-ea"/>
                <a:cs typeface="+mn-cs"/>
              </a:rPr>
              <a:t>. Nueve a doce miles gitanos fueron capturados.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No</a:t>
            </a:r>
            <a:r>
              <a:rPr lang="es-ES_tradnl" sz="1200" b="1" kern="1200" baseline="0" dirty="0" smtClean="0">
                <a:solidFill>
                  <a:schemeClr val="tx1"/>
                </a:solidFill>
                <a:effectLst/>
                <a:latin typeface="+mn-lt"/>
                <a:ea typeface="+mn-ea"/>
                <a:cs typeface="+mn-cs"/>
              </a:rPr>
              <a:t> habla sobre este </a:t>
            </a:r>
            <a:r>
              <a:rPr lang="es-ES_tradnl" sz="1200" kern="1200" dirty="0" smtClean="0">
                <a:solidFill>
                  <a:schemeClr val="tx1"/>
                </a:solidFill>
                <a:effectLst/>
                <a:latin typeface="+mn-lt"/>
                <a:ea typeface="+mn-ea"/>
                <a:cs typeface="+mn-cs"/>
              </a:rPr>
              <a:t>Durante el holocausto 200,000-500,000 gitanos fueron asesinados en toda Europa, y durante la dictadura de Franco ellos sufrieron leyes anti-vagancia, pero no es un periodo de persecución tan grave, los gitanos fueron ignorados durante este tiempo.</a:t>
            </a:r>
          </a:p>
          <a:p>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10</a:t>
            </a:fld>
            <a:endParaRPr lang="es-ES_tradnl"/>
          </a:p>
        </p:txBody>
      </p:sp>
    </p:spTree>
    <p:extLst>
      <p:ext uri="{BB962C8B-B14F-4D97-AF65-F5344CB8AC3E}">
        <p14:creationId xmlns:p14="http://schemas.microsoft.com/office/powerpoint/2010/main" val="133042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Hoy en </a:t>
            </a:r>
            <a:r>
              <a:rPr lang="en-US" dirty="0" err="1" smtClean="0"/>
              <a:t>dia</a:t>
            </a:r>
            <a:r>
              <a:rPr lang="en-US" dirty="0" smtClean="0"/>
              <a:t>, los </a:t>
            </a:r>
            <a:r>
              <a:rPr lang="en-US" dirty="0" err="1" smtClean="0"/>
              <a:t>gitanos</a:t>
            </a:r>
            <a:r>
              <a:rPr lang="en-US" dirty="0" smtClean="0"/>
              <a:t> de Granada </a:t>
            </a:r>
            <a:r>
              <a:rPr lang="en-US" dirty="0" err="1" smtClean="0"/>
              <a:t>viven</a:t>
            </a:r>
            <a:r>
              <a:rPr lang="en-US" dirty="0" smtClean="0"/>
              <a:t> en </a:t>
            </a:r>
            <a:r>
              <a:rPr lang="en-US" dirty="0" err="1" smtClean="0"/>
              <a:t>las</a:t>
            </a:r>
            <a:r>
              <a:rPr lang="en-US" dirty="0" smtClean="0"/>
              <a:t> </a:t>
            </a:r>
            <a:r>
              <a:rPr lang="en-US" dirty="0" err="1" smtClean="0"/>
              <a:t>cuevas</a:t>
            </a:r>
            <a:r>
              <a:rPr lang="en-US" dirty="0" smtClean="0"/>
              <a:t> del </a:t>
            </a:r>
            <a:r>
              <a:rPr lang="en-US" dirty="0" err="1" smtClean="0"/>
              <a:t>Sacromante</a:t>
            </a:r>
            <a:r>
              <a:rPr lang="en-US" dirty="0" smtClean="0"/>
              <a:t> en </a:t>
            </a:r>
            <a:r>
              <a:rPr lang="en-US" dirty="0" err="1" smtClean="0"/>
              <a:t>las</a:t>
            </a:r>
            <a:r>
              <a:rPr lang="en-US" dirty="0" smtClean="0"/>
              <a:t> </a:t>
            </a:r>
            <a:r>
              <a:rPr lang="en-US" dirty="0" err="1" smtClean="0"/>
              <a:t>afueras</a:t>
            </a:r>
            <a:r>
              <a:rPr lang="en-US" dirty="0" smtClean="0"/>
              <a:t> de la ciudad. Hay </a:t>
            </a:r>
            <a:r>
              <a:rPr lang="en-US" dirty="0" err="1" smtClean="0"/>
              <a:t>las</a:t>
            </a:r>
            <a:r>
              <a:rPr lang="en-US" baseline="0" dirty="0" smtClean="0"/>
              <a:t> </a:t>
            </a:r>
            <a:r>
              <a:rPr lang="en-US" baseline="0" dirty="0" err="1" smtClean="0"/>
              <a:t>cuevas</a:t>
            </a:r>
            <a:r>
              <a:rPr lang="en-US" baseline="0" dirty="0" smtClean="0"/>
              <a:t> de San Miguel </a:t>
            </a:r>
            <a:r>
              <a:rPr lang="en-US" baseline="0" dirty="0" err="1" smtClean="0"/>
              <a:t>que</a:t>
            </a:r>
            <a:r>
              <a:rPr lang="en-US" baseline="0" dirty="0" smtClean="0"/>
              <a:t> </a:t>
            </a:r>
            <a:r>
              <a:rPr lang="en-US" baseline="0" dirty="0" err="1" smtClean="0"/>
              <a:t>voy</a:t>
            </a:r>
            <a:r>
              <a:rPr lang="en-US" baseline="0" dirty="0" smtClean="0"/>
              <a:t> a </a:t>
            </a:r>
            <a:r>
              <a:rPr lang="en-US" baseline="0" dirty="0" err="1" smtClean="0"/>
              <a:t>hablar</a:t>
            </a:r>
            <a:r>
              <a:rPr lang="en-US" baseline="0" dirty="0" smtClean="0"/>
              <a:t> </a:t>
            </a:r>
            <a:r>
              <a:rPr lang="en-US" baseline="0" dirty="0" err="1" smtClean="0"/>
              <a:t>sobre</a:t>
            </a:r>
            <a:r>
              <a:rPr lang="en-US" baseline="0" dirty="0" smtClean="0"/>
              <a:t> hoy.</a:t>
            </a:r>
            <a:endParaRPr lang="en-US" dirty="0" smtClean="0"/>
          </a:p>
          <a:p>
            <a:r>
              <a:rPr lang="en-US" dirty="0" smtClean="0"/>
              <a:t>El </a:t>
            </a:r>
            <a:r>
              <a:rPr lang="en-US" dirty="0" err="1" smtClean="0"/>
              <a:t>estatus</a:t>
            </a:r>
            <a:r>
              <a:rPr lang="en-US" dirty="0" smtClean="0"/>
              <a:t> social</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en Granada. La </a:t>
            </a:r>
            <a:r>
              <a:rPr lang="en-US" baseline="0" dirty="0" err="1" smtClean="0"/>
              <a:t>gente</a:t>
            </a:r>
            <a:r>
              <a:rPr lang="en-US" baseline="0" dirty="0" smtClean="0"/>
              <a:t> se </a:t>
            </a:r>
            <a:r>
              <a:rPr lang="en-US" baseline="0" dirty="0" err="1" smtClean="0"/>
              <a:t>tratan</a:t>
            </a:r>
            <a:r>
              <a:rPr lang="en-US" baseline="0" dirty="0" smtClean="0"/>
              <a:t> </a:t>
            </a:r>
            <a:r>
              <a:rPr lang="en-US" baseline="0" dirty="0" err="1" smtClean="0"/>
              <a:t>diferente</a:t>
            </a:r>
            <a:r>
              <a:rPr lang="en-US" baseline="0" dirty="0" smtClean="0"/>
              <a:t> a </a:t>
            </a:r>
            <a:r>
              <a:rPr lang="en-US" baseline="0" dirty="0" err="1" smtClean="0"/>
              <a:t>segun</a:t>
            </a:r>
            <a:r>
              <a:rPr lang="en-US" baseline="0" dirty="0" smtClean="0"/>
              <a:t> </a:t>
            </a:r>
            <a:r>
              <a:rPr lang="en-US" baseline="0" dirty="0" err="1" smtClean="0"/>
              <a:t>su</a:t>
            </a:r>
            <a:r>
              <a:rPr lang="en-US" baseline="0" dirty="0" smtClean="0"/>
              <a:t> </a:t>
            </a:r>
            <a:r>
              <a:rPr lang="en-US" baseline="0" dirty="0" err="1" smtClean="0"/>
              <a:t>manera</a:t>
            </a:r>
            <a:r>
              <a:rPr lang="en-US" baseline="0" dirty="0" smtClean="0"/>
              <a:t> de </a:t>
            </a:r>
            <a:r>
              <a:rPr lang="en-US" baseline="0" dirty="0" err="1" smtClean="0"/>
              <a:t>vida</a:t>
            </a:r>
            <a:r>
              <a:rPr lang="en-US" baseline="0" dirty="0" smtClean="0"/>
              <a:t>, y la </a:t>
            </a:r>
            <a:r>
              <a:rPr lang="en-US" baseline="0" dirty="0" err="1" smtClean="0"/>
              <a:t>vida</a:t>
            </a:r>
            <a:r>
              <a:rPr lang="en-US" baseline="0" dirty="0" smtClean="0"/>
              <a:t> de la </a:t>
            </a:r>
            <a:r>
              <a:rPr lang="en-US" baseline="0" dirty="0" err="1" smtClean="0"/>
              <a:t>roma</a:t>
            </a:r>
            <a:r>
              <a:rPr lang="en-US" baseline="0" dirty="0" smtClean="0"/>
              <a:t> </a:t>
            </a:r>
            <a:r>
              <a:rPr lang="en-US" baseline="0" dirty="0" err="1" smtClean="0"/>
              <a:t>es</a:t>
            </a:r>
            <a:r>
              <a:rPr lang="en-US" baseline="0" dirty="0" smtClean="0"/>
              <a:t> </a:t>
            </a:r>
            <a:r>
              <a:rPr lang="en-US" baseline="0" dirty="0" err="1" smtClean="0"/>
              <a:t>desaprobada</a:t>
            </a:r>
            <a:r>
              <a:rPr lang="en-US" baseline="0" dirty="0" smtClean="0"/>
              <a:t> </a:t>
            </a:r>
            <a:r>
              <a:rPr lang="en-US" baseline="0" dirty="0" err="1" smtClean="0"/>
              <a:t>por</a:t>
            </a:r>
            <a:r>
              <a:rPr lang="en-US" baseline="0" dirty="0" smtClean="0"/>
              <a:t> el </a:t>
            </a:r>
            <a:r>
              <a:rPr lang="en-US" baseline="0" dirty="0" err="1" smtClean="0"/>
              <a:t>gobierno</a:t>
            </a:r>
            <a:r>
              <a:rPr lang="en-US" baseline="0" dirty="0" smtClean="0"/>
              <a:t>. </a:t>
            </a:r>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11</a:t>
            </a:fld>
            <a:endParaRPr lang="es-ES_tradnl"/>
          </a:p>
        </p:txBody>
      </p:sp>
    </p:spTree>
    <p:extLst>
      <p:ext uri="{BB962C8B-B14F-4D97-AF65-F5344CB8AC3E}">
        <p14:creationId xmlns:p14="http://schemas.microsoft.com/office/powerpoint/2010/main" val="294846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Hoy en </a:t>
            </a:r>
            <a:r>
              <a:rPr lang="es-ES_tradnl" sz="1200" kern="1200" dirty="0" err="1" smtClean="0">
                <a:solidFill>
                  <a:schemeClr val="tx1"/>
                </a:solidFill>
                <a:effectLst/>
                <a:latin typeface="+mn-lt"/>
                <a:ea typeface="+mn-ea"/>
                <a:cs typeface="+mn-cs"/>
              </a:rPr>
              <a:t>dia</a:t>
            </a:r>
            <a:r>
              <a:rPr lang="es-ES_tradnl" sz="1200" kern="1200" dirty="0" smtClean="0">
                <a:solidFill>
                  <a:schemeClr val="tx1"/>
                </a:solidFill>
                <a:effectLst/>
                <a:latin typeface="+mn-lt"/>
                <a:ea typeface="+mn-ea"/>
                <a:cs typeface="+mn-cs"/>
              </a:rPr>
              <a:t> ha habido cuestiones de la expulsión de los gitanos en las cuevas por culpa de la crisis económico y hacen por el gobierno. Se llaman “desalojas sorpresas.” El caso es que el ayuntamiento de Granada esta desahuciando estas cuevas y dejando a esta gente sin sitio donde dormir. Este pasaba en diciembre en las cuevas de San Miguel del </a:t>
            </a:r>
            <a:r>
              <a:rPr lang="es-ES_tradnl" sz="1200" kern="1200" dirty="0" err="1" smtClean="0">
                <a:solidFill>
                  <a:schemeClr val="tx1"/>
                </a:solidFill>
                <a:effectLst/>
                <a:latin typeface="+mn-lt"/>
                <a:ea typeface="+mn-ea"/>
                <a:cs typeface="+mn-cs"/>
              </a:rPr>
              <a:t>Sacromonte</a:t>
            </a:r>
            <a:r>
              <a:rPr lang="es-ES_tradnl" sz="1200" kern="1200" dirty="0" smtClean="0">
                <a:solidFill>
                  <a:schemeClr val="tx1"/>
                </a:solidFill>
                <a:effectLst/>
                <a:latin typeface="+mn-lt"/>
                <a:ea typeface="+mn-ea"/>
                <a:cs typeface="+mn-cs"/>
              </a:rPr>
              <a:t>. Son cuevas en Granada donde gente con no mucho recursos vive, donde hay de todo: inmigrantes, gitanos, españoles pobres. Ellos invaden las cuevas sin notificar a las seis en la mañana, y llenaba las cuevas de la tierra.</a:t>
            </a:r>
          </a:p>
          <a:p>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12</a:t>
            </a:fld>
            <a:endParaRPr lang="es-ES_tradnl"/>
          </a:p>
        </p:txBody>
      </p:sp>
    </p:spTree>
    <p:extLst>
      <p:ext uri="{BB962C8B-B14F-4D97-AF65-F5344CB8AC3E}">
        <p14:creationId xmlns:p14="http://schemas.microsoft.com/office/powerpoint/2010/main" val="379882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Hay</a:t>
            </a:r>
            <a:r>
              <a:rPr lang="en-US" baseline="0" dirty="0" smtClean="0"/>
              <a:t> </a:t>
            </a:r>
            <a:r>
              <a:rPr lang="en-US" baseline="0" dirty="0" err="1" smtClean="0"/>
              <a:t>muchisimas</a:t>
            </a:r>
            <a:r>
              <a:rPr lang="en-US" baseline="0" dirty="0" smtClean="0"/>
              <a:t> </a:t>
            </a:r>
            <a:r>
              <a:rPr lang="en-US" baseline="0" dirty="0" err="1" smtClean="0"/>
              <a:t>obras</a:t>
            </a:r>
            <a:r>
              <a:rPr lang="en-US" baseline="0" dirty="0" smtClean="0"/>
              <a:t> </a:t>
            </a:r>
            <a:r>
              <a:rPr lang="en-US" baseline="0" dirty="0" err="1" smtClean="0"/>
              <a:t>escrito</a:t>
            </a:r>
            <a:r>
              <a:rPr lang="en-US" baseline="0" dirty="0" smtClean="0"/>
              <a:t> </a:t>
            </a:r>
            <a:r>
              <a:rPr lang="en-US" baseline="0" dirty="0" err="1" smtClean="0"/>
              <a:t>sobre</a:t>
            </a:r>
            <a:r>
              <a:rPr lang="en-US" baseline="0" dirty="0" smtClean="0"/>
              <a:t> los </a:t>
            </a:r>
            <a:r>
              <a:rPr lang="en-US" baseline="0" dirty="0" err="1" smtClean="0"/>
              <a:t>gitanos</a:t>
            </a:r>
            <a:r>
              <a:rPr lang="en-US" baseline="0" dirty="0" smtClean="0"/>
              <a:t>-el </a:t>
            </a:r>
            <a:r>
              <a:rPr lang="en-US" baseline="0" dirty="0" err="1" smtClean="0"/>
              <a:t>simbolo</a:t>
            </a:r>
            <a:r>
              <a:rPr lang="en-US" baseline="0" dirty="0" smtClean="0"/>
              <a:t> del </a:t>
            </a:r>
            <a:r>
              <a:rPr lang="en-US" baseline="0" dirty="0" err="1" smtClean="0"/>
              <a:t>gitano</a:t>
            </a:r>
            <a:r>
              <a:rPr lang="en-US" baseline="0" dirty="0" smtClean="0"/>
              <a:t> </a:t>
            </a:r>
            <a:r>
              <a:rPr lang="en-US" baseline="0" dirty="0" err="1" smtClean="0"/>
              <a:t>romantico</a:t>
            </a:r>
            <a:r>
              <a:rPr lang="en-US" baseline="0" dirty="0" smtClean="0"/>
              <a:t> </a:t>
            </a:r>
            <a:r>
              <a:rPr lang="en-US" baseline="0" dirty="0" err="1" smtClean="0"/>
              <a:t>viene</a:t>
            </a:r>
            <a:r>
              <a:rPr lang="en-US" baseline="0" dirty="0" smtClean="0"/>
              <a:t> </a:t>
            </a:r>
            <a:r>
              <a:rPr lang="en-US" baseline="0" dirty="0" err="1" smtClean="0"/>
              <a:t>desde</a:t>
            </a:r>
            <a:r>
              <a:rPr lang="en-US" baseline="0" dirty="0" smtClean="0"/>
              <a:t> </a:t>
            </a:r>
            <a:r>
              <a:rPr lang="en-US" baseline="0" dirty="0" err="1" smtClean="0"/>
              <a:t>su</a:t>
            </a:r>
            <a:r>
              <a:rPr lang="en-US" baseline="0" dirty="0" smtClean="0"/>
              <a:t> </a:t>
            </a:r>
            <a:r>
              <a:rPr lang="en-US" baseline="0" dirty="0" err="1" smtClean="0"/>
              <a:t>migracion</a:t>
            </a:r>
            <a:r>
              <a:rPr lang="en-US" baseline="0" dirty="0" smtClean="0"/>
              <a:t> en el </a:t>
            </a:r>
            <a:r>
              <a:rPr lang="en-US" baseline="0" dirty="0" err="1" smtClean="0"/>
              <a:t>siglo</a:t>
            </a:r>
            <a:r>
              <a:rPr lang="en-US" baseline="0" dirty="0" smtClean="0"/>
              <a:t> quince. En el </a:t>
            </a:r>
            <a:r>
              <a:rPr lang="en-US" baseline="0" dirty="0" err="1" smtClean="0"/>
              <a:t>siglo</a:t>
            </a:r>
            <a:r>
              <a:rPr lang="en-US" baseline="0" dirty="0" smtClean="0"/>
              <a:t> de </a:t>
            </a:r>
            <a:r>
              <a:rPr lang="en-US" baseline="0" dirty="0" err="1" smtClean="0"/>
              <a:t>oro</a:t>
            </a:r>
            <a:r>
              <a:rPr lang="en-US" baseline="0" dirty="0" smtClean="0"/>
              <a:t>, vino la </a:t>
            </a:r>
            <a:r>
              <a:rPr lang="en-US" baseline="0" dirty="0" err="1" smtClean="0"/>
              <a:t>historia</a:t>
            </a:r>
            <a:r>
              <a:rPr lang="en-US" baseline="0" dirty="0" smtClean="0"/>
              <a:t> La </a:t>
            </a:r>
            <a:r>
              <a:rPr lang="en-US" baseline="0" dirty="0" err="1" smtClean="0"/>
              <a:t>Celestina</a:t>
            </a:r>
            <a:r>
              <a:rPr lang="en-US" baseline="0" dirty="0" smtClean="0"/>
              <a:t>, la </a:t>
            </a:r>
            <a:r>
              <a:rPr lang="en-US" baseline="0" dirty="0" err="1" smtClean="0"/>
              <a:t>primera</a:t>
            </a:r>
            <a:r>
              <a:rPr lang="en-US" baseline="0" dirty="0" smtClean="0"/>
              <a:t> </a:t>
            </a:r>
            <a:r>
              <a:rPr lang="en-US" baseline="0" dirty="0" err="1" smtClean="0"/>
              <a:t>mencion</a:t>
            </a:r>
            <a:r>
              <a:rPr lang="en-US" baseline="0" dirty="0" smtClean="0"/>
              <a:t> del </a:t>
            </a:r>
            <a:r>
              <a:rPr lang="en-US" baseline="0" dirty="0" err="1" smtClean="0"/>
              <a:t>gitano</a:t>
            </a:r>
            <a:r>
              <a:rPr lang="en-US" baseline="0" dirty="0" smtClean="0"/>
              <a:t> en </a:t>
            </a:r>
            <a:r>
              <a:rPr lang="en-US" baseline="0" dirty="0" err="1" smtClean="0"/>
              <a:t>literatura</a:t>
            </a:r>
            <a:r>
              <a:rPr lang="en-US" baseline="0" dirty="0" smtClean="0"/>
              <a:t>. </a:t>
            </a:r>
          </a:p>
          <a:p>
            <a:r>
              <a:rPr lang="en-US" baseline="0" dirty="0" smtClean="0"/>
              <a:t>En el </a:t>
            </a:r>
            <a:r>
              <a:rPr lang="en-US" baseline="0" dirty="0" err="1" smtClean="0"/>
              <a:t>siglo</a:t>
            </a:r>
            <a:r>
              <a:rPr lang="en-US" baseline="0" dirty="0" smtClean="0"/>
              <a:t> </a:t>
            </a:r>
            <a:r>
              <a:rPr lang="en-US" baseline="0" dirty="0" err="1" smtClean="0"/>
              <a:t>diecisiete</a:t>
            </a:r>
            <a:r>
              <a:rPr lang="en-US" baseline="0" dirty="0" smtClean="0"/>
              <a:t>, Miguel de Cervantes </a:t>
            </a:r>
            <a:r>
              <a:rPr lang="en-US" baseline="0" dirty="0" err="1" smtClean="0"/>
              <a:t>publico</a:t>
            </a:r>
            <a:r>
              <a:rPr lang="en-US" baseline="0" dirty="0" smtClean="0"/>
              <a:t> La </a:t>
            </a:r>
            <a:r>
              <a:rPr lang="en-US" baseline="0" dirty="0" err="1" smtClean="0"/>
              <a:t>Gitanilla</a:t>
            </a:r>
            <a:r>
              <a:rPr lang="en-US" baseline="0" dirty="0" smtClean="0"/>
              <a:t>+</a:t>
            </a:r>
          </a:p>
          <a:p>
            <a:endParaRPr lang="en-US" dirty="0" smtClean="0"/>
          </a:p>
          <a:p>
            <a:r>
              <a:rPr lang="en-US" dirty="0" smtClean="0"/>
              <a:t>En La </a:t>
            </a:r>
            <a:r>
              <a:rPr lang="en-US" dirty="0" err="1" smtClean="0"/>
              <a:t>Celestina</a:t>
            </a:r>
            <a:r>
              <a:rPr lang="en-US" dirty="0" smtClean="0"/>
              <a:t> </a:t>
            </a:r>
            <a:endParaRPr lang="es-ES_tradnl" dirty="0" smtClean="0"/>
          </a:p>
          <a:p>
            <a:endParaRPr lang="en-US" dirty="0" smtClean="0"/>
          </a:p>
          <a:p>
            <a:r>
              <a:rPr lang="en-US" dirty="0" smtClean="0"/>
              <a:t>Talk about how Lorca relates to </a:t>
            </a:r>
            <a:r>
              <a:rPr lang="en-US" dirty="0" err="1" smtClean="0"/>
              <a:t>andalusian</a:t>
            </a:r>
            <a:r>
              <a:rPr lang="en-US" dirty="0" smtClean="0"/>
              <a:t> gypsies-</a:t>
            </a:r>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14</a:t>
            </a:fld>
            <a:endParaRPr lang="es-ES_tradnl"/>
          </a:p>
        </p:txBody>
      </p:sp>
    </p:spTree>
    <p:extLst>
      <p:ext uri="{BB962C8B-B14F-4D97-AF65-F5344CB8AC3E}">
        <p14:creationId xmlns:p14="http://schemas.microsoft.com/office/powerpoint/2010/main" val="2251635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Muchas</a:t>
            </a:r>
            <a:r>
              <a:rPr lang="en-US" baseline="0" dirty="0" smtClean="0"/>
              <a:t> de </a:t>
            </a:r>
            <a:r>
              <a:rPr lang="en-US" baseline="0" dirty="0" err="1" smtClean="0"/>
              <a:t>las</a:t>
            </a:r>
            <a:r>
              <a:rPr lang="en-US" baseline="0" dirty="0" smtClean="0"/>
              <a:t> </a:t>
            </a:r>
            <a:r>
              <a:rPr lang="en-US" baseline="0" dirty="0" err="1" smtClean="0"/>
              <a:t>obras</a:t>
            </a:r>
            <a:r>
              <a:rPr lang="en-US" baseline="0" dirty="0" smtClean="0"/>
              <a:t> de </a:t>
            </a:r>
            <a:r>
              <a:rPr lang="en-US" baseline="0" dirty="0" err="1" smtClean="0"/>
              <a:t>Lorcas</a:t>
            </a:r>
            <a:r>
              <a:rPr lang="en-US" baseline="0" dirty="0" smtClean="0"/>
              <a:t> son </a:t>
            </a:r>
            <a:r>
              <a:rPr lang="en-US" baseline="0" dirty="0" err="1" smtClean="0"/>
              <a:t>infundido</a:t>
            </a:r>
            <a:r>
              <a:rPr lang="en-US" baseline="0" dirty="0" smtClean="0"/>
              <a:t> de </a:t>
            </a:r>
            <a:r>
              <a:rPr lang="en-US" baseline="0" dirty="0" err="1" smtClean="0"/>
              <a:t>temas</a:t>
            </a:r>
            <a:r>
              <a:rPr lang="en-US" baseline="0" dirty="0" smtClean="0"/>
              <a:t> </a:t>
            </a:r>
            <a:r>
              <a:rPr lang="en-US" baseline="0" dirty="0" err="1" smtClean="0"/>
              <a:t>gitanos</a:t>
            </a:r>
            <a:r>
              <a:rPr lang="en-US" baseline="0" dirty="0" smtClean="0"/>
              <a:t> y flamencos. Su </a:t>
            </a:r>
            <a:r>
              <a:rPr lang="en-US" baseline="0" dirty="0" err="1" smtClean="0"/>
              <a:t>relacion</a:t>
            </a:r>
            <a:r>
              <a:rPr lang="en-US" baseline="0" dirty="0" smtClean="0"/>
              <a:t> con la </a:t>
            </a:r>
            <a:r>
              <a:rPr lang="en-US" baseline="0" dirty="0" err="1" smtClean="0"/>
              <a:t>cultura</a:t>
            </a:r>
            <a:r>
              <a:rPr lang="en-US" baseline="0" dirty="0" smtClean="0"/>
              <a:t> </a:t>
            </a:r>
            <a:r>
              <a:rPr lang="en-US" baseline="0" dirty="0" err="1" smtClean="0"/>
              <a:t>gitana</a:t>
            </a:r>
            <a:r>
              <a:rPr lang="en-US" baseline="0" dirty="0" smtClean="0"/>
              <a:t> </a:t>
            </a:r>
            <a:r>
              <a:rPr lang="en-US" baseline="0" dirty="0" err="1" smtClean="0"/>
              <a:t>fue</a:t>
            </a:r>
            <a:r>
              <a:rPr lang="en-US" baseline="0" dirty="0" smtClean="0"/>
              <a:t> </a:t>
            </a:r>
            <a:r>
              <a:rPr lang="en-US" baseline="0" dirty="0" err="1" smtClean="0"/>
              <a:t>una</a:t>
            </a:r>
            <a:r>
              <a:rPr lang="en-US" baseline="0" dirty="0" smtClean="0"/>
              <a:t> gran </a:t>
            </a:r>
            <a:r>
              <a:rPr lang="en-US" baseline="0" dirty="0" err="1" smtClean="0"/>
              <a:t>influencia</a:t>
            </a:r>
            <a:r>
              <a:rPr lang="en-US" baseline="0" dirty="0" smtClean="0"/>
              <a:t> en </a:t>
            </a:r>
            <a:r>
              <a:rPr lang="en-US" baseline="0" dirty="0" err="1" smtClean="0"/>
              <a:t>su</a:t>
            </a:r>
            <a:r>
              <a:rPr lang="en-US" baseline="0" dirty="0" smtClean="0"/>
              <a:t> </a:t>
            </a:r>
            <a:r>
              <a:rPr lang="en-US" baseline="0" dirty="0" err="1" smtClean="0"/>
              <a:t>vida</a:t>
            </a:r>
            <a:r>
              <a:rPr lang="en-US" baseline="0" dirty="0" smtClean="0"/>
              <a:t>. En 1922, Lorca </a:t>
            </a:r>
            <a:r>
              <a:rPr lang="en-US" baseline="0" dirty="0" err="1" smtClean="0"/>
              <a:t>organizo</a:t>
            </a:r>
            <a:r>
              <a:rPr lang="en-US" baseline="0" dirty="0" smtClean="0"/>
              <a:t> un festival de </a:t>
            </a:r>
            <a:r>
              <a:rPr lang="en-US" baseline="0" dirty="0" err="1" smtClean="0"/>
              <a:t>Cante</a:t>
            </a:r>
            <a:r>
              <a:rPr lang="en-US" baseline="0" dirty="0" smtClean="0"/>
              <a:t> </a:t>
            </a:r>
            <a:r>
              <a:rPr lang="en-US" baseline="0" dirty="0" err="1" smtClean="0"/>
              <a:t>Jondo</a:t>
            </a:r>
            <a:r>
              <a:rPr lang="en-US" baseline="0" dirty="0" smtClean="0"/>
              <a:t>, </a:t>
            </a:r>
            <a:r>
              <a:rPr lang="en-US" baseline="0" dirty="0" err="1" smtClean="0"/>
              <a:t>que</a:t>
            </a:r>
            <a:r>
              <a:rPr lang="en-US" baseline="0" dirty="0" smtClean="0"/>
              <a:t> </a:t>
            </a:r>
            <a:r>
              <a:rPr lang="en-US" baseline="0" dirty="0" err="1" smtClean="0"/>
              <a:t>penetrado</a:t>
            </a:r>
            <a:r>
              <a:rPr lang="en-US" baseline="0" dirty="0" smtClean="0"/>
              <a:t> el </a:t>
            </a:r>
            <a:r>
              <a:rPr lang="en-US" baseline="0" dirty="0" err="1" smtClean="0"/>
              <a:t>estilo</a:t>
            </a:r>
            <a:r>
              <a:rPr lang="en-US" baseline="0" dirty="0" smtClean="0"/>
              <a:t> de </a:t>
            </a:r>
            <a:r>
              <a:rPr lang="en-US" baseline="0" dirty="0" err="1" smtClean="0"/>
              <a:t>sus</a:t>
            </a:r>
            <a:r>
              <a:rPr lang="en-US" baseline="0" dirty="0" smtClean="0"/>
              <a:t> </a:t>
            </a:r>
            <a:r>
              <a:rPr lang="en-US" baseline="0" dirty="0" err="1" smtClean="0"/>
              <a:t>poemas</a:t>
            </a:r>
            <a:r>
              <a:rPr lang="en-US" baseline="0" dirty="0" smtClean="0"/>
              <a:t>. En </a:t>
            </a:r>
            <a:r>
              <a:rPr lang="en-US" baseline="0" dirty="0" err="1" smtClean="0"/>
              <a:t>Romancero</a:t>
            </a:r>
            <a:r>
              <a:rPr lang="en-US" baseline="0" dirty="0" smtClean="0"/>
              <a:t> Gitano, Lorca </a:t>
            </a:r>
            <a:r>
              <a:rPr lang="es-ES_tradnl" sz="1200" kern="1200" dirty="0" smtClean="0">
                <a:solidFill>
                  <a:schemeClr val="tx1"/>
                </a:solidFill>
                <a:effectLst/>
                <a:latin typeface="+mn-lt"/>
                <a:ea typeface="+mn-ea"/>
                <a:cs typeface="+mn-cs"/>
              </a:rPr>
              <a:t>dedicó dieciocho poemas a la cultura gitana. Los temas son oscuros; sobre la noche, la luna, la muerte, y el cielo. </a:t>
            </a:r>
            <a:r>
              <a:rPr lang="es-ES_tradnl" dirty="0" smtClean="0"/>
              <a:t>La obra refleja las penas del pueblo perseguido que vive al margen de la sociedad y que se ve perseguido por los representantes de la autoridad, y por su lucha contra esa autoridad represiva</a:t>
            </a:r>
            <a:endParaRPr lang="en-US" baseline="0" dirty="0" smtClean="0"/>
          </a:p>
          <a:p>
            <a:endParaRPr lang="en-US" baseline="0" dirty="0" smtClean="0"/>
          </a:p>
          <a:p>
            <a:r>
              <a:rPr lang="en-US" sz="1000" dirty="0" smtClean="0"/>
              <a:t>You can see them from the railings,</a:t>
            </a:r>
            <a:br>
              <a:rPr lang="en-US" sz="1000" dirty="0" smtClean="0"/>
            </a:br>
            <a:r>
              <a:rPr lang="en-US" sz="1000" dirty="0" smtClean="0"/>
              <a:t>on the mountain, mountain, mountain,</a:t>
            </a:r>
            <a:br>
              <a:rPr lang="en-US" sz="1000" dirty="0" smtClean="0"/>
            </a:br>
            <a:r>
              <a:rPr lang="en-US" sz="1000" dirty="0" smtClean="0"/>
              <a:t>mules and mule-shaped shadows,</a:t>
            </a:r>
            <a:br>
              <a:rPr lang="en-US" sz="1000" dirty="0" smtClean="0"/>
            </a:br>
            <a:r>
              <a:rPr lang="en-US" sz="1000" dirty="0" smtClean="0"/>
              <a:t>laden with sunflowers.</a:t>
            </a:r>
            <a:br>
              <a:rPr lang="en-US" sz="1000" dirty="0" smtClean="0"/>
            </a:br>
            <a:r>
              <a:rPr lang="en-US" sz="1000" dirty="0" smtClean="0"/>
              <a:t>They walk the shaded slope,</a:t>
            </a:r>
            <a:br>
              <a:rPr lang="en-US" sz="1000" dirty="0" smtClean="0"/>
            </a:br>
            <a:r>
              <a:rPr lang="en-US" sz="1000" dirty="0" smtClean="0"/>
              <a:t>their eyes with night-fog clouded.</a:t>
            </a:r>
            <a:br>
              <a:rPr lang="en-US" sz="1000" dirty="0" smtClean="0"/>
            </a:br>
            <a:r>
              <a:rPr lang="en-US" sz="1000" dirty="0" smtClean="0"/>
              <a:t>In the salt air's corners</a:t>
            </a:r>
            <a:br>
              <a:rPr lang="en-US" sz="1000" dirty="0" smtClean="0"/>
            </a:br>
            <a:r>
              <a:rPr lang="en-US" sz="1000" dirty="0" smtClean="0"/>
              <a:t>the daybreak creaks around them.</a:t>
            </a:r>
            <a:endParaRPr lang="es-ES_tradnl" sz="1000"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15</a:t>
            </a:fld>
            <a:endParaRPr lang="es-ES_tradnl"/>
          </a:p>
        </p:txBody>
      </p:sp>
    </p:spTree>
    <p:extLst>
      <p:ext uri="{BB962C8B-B14F-4D97-AF65-F5344CB8AC3E}">
        <p14:creationId xmlns:p14="http://schemas.microsoft.com/office/powerpoint/2010/main" val="340774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Aqui</a:t>
            </a:r>
            <a:r>
              <a:rPr lang="en-US" dirty="0" smtClean="0"/>
              <a:t> </a:t>
            </a:r>
            <a:r>
              <a:rPr lang="en-US" dirty="0" err="1" smtClean="0"/>
              <a:t>es</a:t>
            </a:r>
            <a:r>
              <a:rPr lang="en-US" dirty="0" smtClean="0"/>
              <a:t> mi agenda para hoy. </a:t>
            </a:r>
            <a:r>
              <a:rPr lang="en-US" dirty="0" err="1" smtClean="0"/>
              <a:t>Tengo</a:t>
            </a:r>
            <a:r>
              <a:rPr lang="en-US" baseline="0" dirty="0" smtClean="0"/>
              <a:t> mi </a:t>
            </a:r>
            <a:r>
              <a:rPr lang="en-US" baseline="0" dirty="0" err="1" smtClean="0"/>
              <a:t>proposito</a:t>
            </a:r>
            <a:r>
              <a:rPr lang="en-US" baseline="0" dirty="0" smtClean="0"/>
              <a:t>, el </a:t>
            </a:r>
            <a:r>
              <a:rPr lang="en-US" baseline="0" dirty="0" err="1" smtClean="0"/>
              <a:t>origen</a:t>
            </a:r>
            <a:r>
              <a:rPr lang="en-US" baseline="0" dirty="0" smtClean="0"/>
              <a:t>, </a:t>
            </a:r>
            <a:r>
              <a:rPr lang="en-US" baseline="0" dirty="0" err="1" smtClean="0"/>
              <a:t>las</a:t>
            </a:r>
            <a:r>
              <a:rPr lang="en-US" baseline="0" dirty="0" smtClean="0"/>
              <a:t> </a:t>
            </a:r>
            <a:r>
              <a:rPr lang="en-US" baseline="0" dirty="0" err="1" smtClean="0"/>
              <a:t>definiciones</a:t>
            </a:r>
            <a:r>
              <a:rPr lang="en-US" baseline="0" dirty="0" smtClean="0"/>
              <a:t>, el </a:t>
            </a:r>
            <a:r>
              <a:rPr lang="en-US" baseline="0" dirty="0" err="1" smtClean="0"/>
              <a:t>gitano</a:t>
            </a:r>
            <a:r>
              <a:rPr lang="en-US" baseline="0" dirty="0" smtClean="0"/>
              <a:t> </a:t>
            </a:r>
            <a:r>
              <a:rPr lang="en-US" baseline="0" dirty="0" err="1" smtClean="0"/>
              <a:t>espanol</a:t>
            </a:r>
            <a:r>
              <a:rPr lang="en-US" baseline="0" dirty="0" smtClean="0"/>
              <a:t>, los </a:t>
            </a:r>
            <a:r>
              <a:rPr lang="en-US" baseline="0" dirty="0" err="1" smtClean="0"/>
              <a:t>estereotipos</a:t>
            </a:r>
            <a:r>
              <a:rPr lang="en-US" baseline="0" dirty="0" smtClean="0"/>
              <a:t>, los </a:t>
            </a:r>
            <a:r>
              <a:rPr lang="en-US" baseline="0" dirty="0" err="1" smtClean="0"/>
              <a:t>temas</a:t>
            </a:r>
            <a:r>
              <a:rPr lang="en-US" baseline="0" dirty="0" smtClean="0"/>
              <a:t> </a:t>
            </a:r>
            <a:r>
              <a:rPr lang="en-US" baseline="0" dirty="0" err="1" smtClean="0"/>
              <a:t>culturales</a:t>
            </a:r>
            <a:r>
              <a:rPr lang="en-US" baseline="0" dirty="0" smtClean="0"/>
              <a:t>, </a:t>
            </a:r>
            <a:r>
              <a:rPr lang="en-US" baseline="0" dirty="0" err="1" smtClean="0"/>
              <a:t>definir</a:t>
            </a:r>
            <a:r>
              <a:rPr lang="en-US" baseline="0" dirty="0" smtClean="0"/>
              <a:t> </a:t>
            </a:r>
            <a:r>
              <a:rPr lang="en-US" baseline="0" dirty="0" err="1" smtClean="0"/>
              <a:t>marginalizacion</a:t>
            </a:r>
            <a:r>
              <a:rPr lang="en-US" baseline="0" dirty="0" smtClean="0"/>
              <a:t>, </a:t>
            </a:r>
          </a:p>
          <a:p>
            <a:r>
              <a:rPr lang="en-US" baseline="0" dirty="0" smtClean="0"/>
              <a:t>La expulsion de </a:t>
            </a:r>
            <a:r>
              <a:rPr lang="en-US" baseline="0" dirty="0" err="1" smtClean="0"/>
              <a:t>gitanos</a:t>
            </a:r>
            <a:r>
              <a:rPr lang="en-US" baseline="0" dirty="0" smtClean="0"/>
              <a:t> en </a:t>
            </a:r>
            <a:r>
              <a:rPr lang="en-US" baseline="0" dirty="0" err="1" smtClean="0"/>
              <a:t>espana</a:t>
            </a:r>
            <a:r>
              <a:rPr lang="en-US" baseline="0" dirty="0" smtClean="0"/>
              <a:t>, Granada actual, la crisis </a:t>
            </a:r>
            <a:r>
              <a:rPr lang="en-US" baseline="0" dirty="0" err="1" smtClean="0"/>
              <a:t>economico</a:t>
            </a:r>
            <a:r>
              <a:rPr lang="en-US" baseline="0" dirty="0" smtClean="0"/>
              <a:t>, los </a:t>
            </a:r>
            <a:r>
              <a:rPr lang="en-US" baseline="0" dirty="0" err="1" smtClean="0"/>
              <a:t>desalojos</a:t>
            </a:r>
            <a:r>
              <a:rPr lang="en-US" baseline="0" dirty="0" smtClean="0"/>
              <a:t>, la </a:t>
            </a:r>
            <a:r>
              <a:rPr lang="en-US" baseline="0" dirty="0" err="1" smtClean="0"/>
              <a:t>imagen</a:t>
            </a:r>
            <a:r>
              <a:rPr lang="en-US" baseline="0" dirty="0" smtClean="0"/>
              <a:t> en la </a:t>
            </a:r>
            <a:r>
              <a:rPr lang="en-US" baseline="0" dirty="0" err="1" smtClean="0"/>
              <a:t>literatura</a:t>
            </a:r>
            <a:r>
              <a:rPr lang="en-US" baseline="0" dirty="0" smtClean="0"/>
              <a:t> y mi conclusion.</a:t>
            </a:r>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2</a:t>
            </a:fld>
            <a:endParaRPr lang="es-ES_tradnl"/>
          </a:p>
        </p:txBody>
      </p:sp>
    </p:spTree>
    <p:extLst>
      <p:ext uri="{BB962C8B-B14F-4D97-AF65-F5344CB8AC3E}">
        <p14:creationId xmlns:p14="http://schemas.microsoft.com/office/powerpoint/2010/main" val="185386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El </a:t>
            </a:r>
            <a:r>
              <a:rPr lang="en-US" dirty="0" err="1" smtClean="0"/>
              <a:t>proposito</a:t>
            </a:r>
            <a:r>
              <a:rPr lang="en-US" dirty="0" smtClean="0"/>
              <a:t> de mi </a:t>
            </a:r>
            <a:r>
              <a:rPr lang="en-US" dirty="0" err="1" smtClean="0"/>
              <a:t>proyecto</a:t>
            </a:r>
            <a:r>
              <a:rPr lang="en-US" dirty="0" smtClean="0"/>
              <a:t> </a:t>
            </a:r>
            <a:r>
              <a:rPr lang="en-US" dirty="0" err="1" smtClean="0"/>
              <a:t>es</a:t>
            </a:r>
            <a:r>
              <a:rPr lang="en-US" dirty="0" smtClean="0"/>
              <a:t> </a:t>
            </a:r>
            <a:r>
              <a:rPr lang="en-US" dirty="0" err="1" smtClean="0"/>
              <a:t>analizar</a:t>
            </a:r>
            <a:r>
              <a:rPr lang="en-US" dirty="0" smtClean="0"/>
              <a:t> los </a:t>
            </a:r>
            <a:r>
              <a:rPr lang="en-US" dirty="0" err="1" smtClean="0"/>
              <a:t>gitanos</a:t>
            </a:r>
            <a:r>
              <a:rPr lang="en-US" dirty="0" smtClean="0"/>
              <a:t> </a:t>
            </a:r>
            <a:r>
              <a:rPr lang="en-US" dirty="0" err="1" smtClean="0"/>
              <a:t>marginados</a:t>
            </a:r>
            <a:r>
              <a:rPr lang="en-US" dirty="0" smtClean="0"/>
              <a:t> a </a:t>
            </a:r>
            <a:r>
              <a:rPr lang="en-US" dirty="0" err="1" smtClean="0"/>
              <a:t>traves</a:t>
            </a:r>
            <a:r>
              <a:rPr lang="en-US" dirty="0" smtClean="0"/>
              <a:t> de </a:t>
            </a:r>
            <a:r>
              <a:rPr lang="en-US" dirty="0" err="1" smtClean="0"/>
              <a:t>su</a:t>
            </a:r>
            <a:r>
              <a:rPr lang="en-US" dirty="0" smtClean="0"/>
              <a:t> </a:t>
            </a:r>
            <a:r>
              <a:rPr lang="en-US" dirty="0" err="1" smtClean="0"/>
              <a:t>historia</a:t>
            </a:r>
            <a:r>
              <a:rPr lang="en-US" dirty="0" smtClean="0"/>
              <a:t>, </a:t>
            </a:r>
            <a:r>
              <a:rPr lang="en-US" dirty="0" err="1" smtClean="0"/>
              <a:t>especialmente</a:t>
            </a:r>
            <a:r>
              <a:rPr lang="en-US" dirty="0" smtClean="0"/>
              <a:t> los </a:t>
            </a:r>
            <a:r>
              <a:rPr lang="en-US" dirty="0" err="1" smtClean="0"/>
              <a:t>que</a:t>
            </a:r>
            <a:r>
              <a:rPr lang="en-US" dirty="0" smtClean="0"/>
              <a:t> son del Sur de </a:t>
            </a:r>
            <a:r>
              <a:rPr lang="en-US" dirty="0" err="1" smtClean="0"/>
              <a:t>espana</a:t>
            </a:r>
            <a:r>
              <a:rPr lang="en-US" dirty="0" smtClean="0"/>
              <a:t>. </a:t>
            </a:r>
            <a:r>
              <a:rPr lang="en-US" dirty="0" err="1" smtClean="0"/>
              <a:t>Estos</a:t>
            </a:r>
            <a:r>
              <a:rPr lang="en-US" dirty="0" smtClean="0"/>
              <a:t> </a:t>
            </a:r>
            <a:r>
              <a:rPr lang="en-US" dirty="0" err="1" smtClean="0"/>
              <a:t>parias</a:t>
            </a:r>
            <a:r>
              <a:rPr lang="en-US" dirty="0" smtClean="0"/>
              <a:t> </a:t>
            </a:r>
            <a:r>
              <a:rPr lang="en-US" dirty="0" err="1" smtClean="0"/>
              <a:t>orgullosos</a:t>
            </a:r>
            <a:r>
              <a:rPr lang="en-US" dirty="0" smtClean="0"/>
              <a:t> </a:t>
            </a:r>
            <a:r>
              <a:rPr lang="en-US" dirty="0" err="1" smtClean="0"/>
              <a:t>han</a:t>
            </a:r>
            <a:r>
              <a:rPr lang="en-US" dirty="0" smtClean="0"/>
              <a:t> </a:t>
            </a:r>
            <a:r>
              <a:rPr lang="en-US" dirty="0" err="1" smtClean="0"/>
              <a:t>vivido</a:t>
            </a:r>
            <a:r>
              <a:rPr lang="en-US" dirty="0" smtClean="0"/>
              <a:t> en Granada </a:t>
            </a:r>
            <a:r>
              <a:rPr lang="en-US" dirty="0" err="1" smtClean="0"/>
              <a:t>desde</a:t>
            </a:r>
            <a:r>
              <a:rPr lang="en-US" dirty="0" smtClean="0"/>
              <a:t> </a:t>
            </a:r>
            <a:r>
              <a:rPr lang="en-US" dirty="0" err="1" smtClean="0"/>
              <a:t>su</a:t>
            </a:r>
            <a:r>
              <a:rPr lang="en-US" dirty="0" smtClean="0"/>
              <a:t> </a:t>
            </a:r>
            <a:r>
              <a:rPr lang="en-US" dirty="0" err="1" smtClean="0"/>
              <a:t>asentimiento</a:t>
            </a:r>
            <a:r>
              <a:rPr lang="en-US" dirty="0" smtClean="0"/>
              <a:t> en 1492, </a:t>
            </a:r>
            <a:r>
              <a:rPr lang="en-US" dirty="0" err="1" smtClean="0"/>
              <a:t>mientras</a:t>
            </a:r>
            <a:r>
              <a:rPr lang="en-US" baseline="0" dirty="0" smtClean="0"/>
              <a:t> </a:t>
            </a:r>
            <a:r>
              <a:rPr lang="en-US" baseline="0" dirty="0" err="1" smtClean="0"/>
              <a:t>que</a:t>
            </a:r>
            <a:r>
              <a:rPr lang="en-US" baseline="0" dirty="0" smtClean="0"/>
              <a:t> los </a:t>
            </a:r>
            <a:r>
              <a:rPr lang="en-US" baseline="0" dirty="0" err="1" smtClean="0"/>
              <a:t>otros</a:t>
            </a:r>
            <a:r>
              <a:rPr lang="en-US" baseline="0" dirty="0" smtClean="0"/>
              <a:t> </a:t>
            </a:r>
            <a:r>
              <a:rPr lang="en-US" baseline="0" dirty="0" err="1" smtClean="0"/>
              <a:t>gitanos</a:t>
            </a:r>
            <a:r>
              <a:rPr lang="en-US" baseline="0" dirty="0" smtClean="0"/>
              <a:t> </a:t>
            </a:r>
            <a:r>
              <a:rPr lang="en-US" baseline="0" dirty="0" err="1" smtClean="0"/>
              <a:t>permanecian</a:t>
            </a:r>
            <a:r>
              <a:rPr lang="en-US" baseline="0" dirty="0" smtClean="0"/>
              <a:t> </a:t>
            </a:r>
            <a:r>
              <a:rPr lang="en-US" baseline="0" dirty="0" err="1" smtClean="0"/>
              <a:t>nomadicos</a:t>
            </a:r>
            <a:r>
              <a:rPr lang="en-US" baseline="0" dirty="0" smtClean="0"/>
              <a:t>. </a:t>
            </a:r>
            <a:r>
              <a:rPr lang="en-US" dirty="0" smtClean="0"/>
              <a:t> </a:t>
            </a:r>
            <a:r>
              <a:rPr lang="en-US" dirty="0" err="1" smtClean="0"/>
              <a:t>Quiero</a:t>
            </a:r>
            <a:r>
              <a:rPr lang="en-US" dirty="0" smtClean="0"/>
              <a:t> </a:t>
            </a:r>
            <a:r>
              <a:rPr lang="en-US" dirty="0" err="1" smtClean="0"/>
              <a:t>estudiar</a:t>
            </a:r>
            <a:r>
              <a:rPr lang="en-US" dirty="0" smtClean="0"/>
              <a:t> </a:t>
            </a:r>
            <a:r>
              <a:rPr lang="en-US" dirty="0" err="1" smtClean="0"/>
              <a:t>como</a:t>
            </a:r>
            <a:r>
              <a:rPr lang="en-US" dirty="0" smtClean="0"/>
              <a:t> </a:t>
            </a:r>
            <a:r>
              <a:rPr lang="en-US" dirty="0" err="1" smtClean="0"/>
              <a:t>han</a:t>
            </a:r>
            <a:r>
              <a:rPr lang="en-US" dirty="0" smtClean="0"/>
              <a:t> </a:t>
            </a:r>
            <a:r>
              <a:rPr lang="en-US" dirty="0" err="1" smtClean="0"/>
              <a:t>sobrevivido</a:t>
            </a:r>
            <a:r>
              <a:rPr lang="en-US" dirty="0" smtClean="0"/>
              <a:t> </a:t>
            </a:r>
            <a:r>
              <a:rPr lang="en-US" dirty="0" err="1" smtClean="0"/>
              <a:t>cuando</a:t>
            </a:r>
            <a:r>
              <a:rPr lang="en-US" dirty="0" smtClean="0"/>
              <a:t> la </a:t>
            </a:r>
            <a:r>
              <a:rPr lang="en-US" dirty="0" err="1" smtClean="0"/>
              <a:t>mayoria</a:t>
            </a:r>
            <a:r>
              <a:rPr lang="en-US" dirty="0" smtClean="0"/>
              <a:t> no les </a:t>
            </a:r>
            <a:r>
              <a:rPr lang="en-US" dirty="0" err="1" smtClean="0"/>
              <a:t>tolera</a:t>
            </a:r>
            <a:r>
              <a:rPr lang="en-US" dirty="0" smtClean="0"/>
              <a:t> </a:t>
            </a:r>
            <a:r>
              <a:rPr lang="en-US" dirty="0" err="1" smtClean="0"/>
              <a:t>su</a:t>
            </a:r>
            <a:r>
              <a:rPr lang="en-US" dirty="0" smtClean="0"/>
              <a:t> </a:t>
            </a:r>
            <a:r>
              <a:rPr lang="en-US" dirty="0" err="1" smtClean="0"/>
              <a:t>manera</a:t>
            </a:r>
            <a:r>
              <a:rPr lang="en-US" dirty="0" smtClean="0"/>
              <a:t> de </a:t>
            </a:r>
            <a:r>
              <a:rPr lang="en-US" dirty="0" err="1" smtClean="0"/>
              <a:t>vida</a:t>
            </a:r>
            <a:r>
              <a:rPr lang="en-US" dirty="0" smtClean="0"/>
              <a:t>. </a:t>
            </a:r>
            <a:endParaRPr lang="es-ES_tradnl" dirty="0" smtClean="0"/>
          </a:p>
        </p:txBody>
      </p:sp>
      <p:sp>
        <p:nvSpPr>
          <p:cNvPr id="4" name="Slide Number Placeholder 3"/>
          <p:cNvSpPr>
            <a:spLocks noGrp="1"/>
          </p:cNvSpPr>
          <p:nvPr>
            <p:ph type="sldNum" sz="quarter" idx="10"/>
          </p:nvPr>
        </p:nvSpPr>
        <p:spPr/>
        <p:txBody>
          <a:bodyPr/>
          <a:lstStyle/>
          <a:p>
            <a:fld id="{5AC2E8B7-26BC-4D9B-A965-83225E3E6084}" type="slidenum">
              <a:rPr lang="es-ES_tradnl" smtClean="0"/>
              <a:t>3</a:t>
            </a:fld>
            <a:endParaRPr lang="es-ES_tradnl"/>
          </a:p>
        </p:txBody>
      </p:sp>
    </p:spTree>
    <p:extLst>
      <p:ext uri="{BB962C8B-B14F-4D97-AF65-F5344CB8AC3E}">
        <p14:creationId xmlns:p14="http://schemas.microsoft.com/office/powerpoint/2010/main" val="170606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 </a:t>
            </a:r>
            <a:r>
              <a:rPr lang="en-US" dirty="0" err="1" smtClean="0"/>
              <a:t>gitanos</a:t>
            </a:r>
            <a:r>
              <a:rPr lang="en-US" dirty="0" smtClean="0"/>
              <a:t>, o </a:t>
            </a:r>
            <a:r>
              <a:rPr lang="en-US" dirty="0" err="1" smtClean="0"/>
              <a:t>tambien</a:t>
            </a:r>
            <a:r>
              <a:rPr lang="en-US" baseline="0" dirty="0" smtClean="0"/>
              <a:t> </a:t>
            </a:r>
            <a:r>
              <a:rPr lang="en-US" baseline="0" dirty="0" err="1" smtClean="0"/>
              <a:t>conocido</a:t>
            </a:r>
            <a:r>
              <a:rPr lang="en-US" baseline="0" dirty="0" smtClean="0"/>
              <a:t> </a:t>
            </a:r>
            <a:r>
              <a:rPr lang="en-US" baseline="0" dirty="0" err="1" smtClean="0"/>
              <a:t>como</a:t>
            </a:r>
            <a:r>
              <a:rPr lang="en-US" baseline="0" dirty="0" smtClean="0"/>
              <a:t> Roma o el Romani, </a:t>
            </a:r>
            <a:r>
              <a:rPr lang="en-US" baseline="0" dirty="0" err="1" smtClean="0"/>
              <a:t>es</a:t>
            </a:r>
            <a:r>
              <a:rPr lang="en-US" baseline="0" dirty="0" smtClean="0"/>
              <a:t> un </a:t>
            </a:r>
            <a:r>
              <a:rPr lang="en-US" baseline="0" dirty="0" err="1" smtClean="0"/>
              <a:t>grupo</a:t>
            </a:r>
            <a:r>
              <a:rPr lang="en-US" baseline="0" dirty="0" smtClean="0"/>
              <a:t> </a:t>
            </a:r>
            <a:r>
              <a:rPr lang="en-US" baseline="0" dirty="0" err="1" smtClean="0"/>
              <a:t>nomadico</a:t>
            </a:r>
            <a:r>
              <a:rPr lang="en-US" baseline="0" dirty="0" smtClean="0"/>
              <a:t> de </a:t>
            </a:r>
            <a:r>
              <a:rPr lang="en-US" baseline="0" dirty="0" err="1" smtClean="0"/>
              <a:t>origen</a:t>
            </a:r>
            <a:r>
              <a:rPr lang="en-US" baseline="0" dirty="0" smtClean="0"/>
              <a:t> Indio. </a:t>
            </a:r>
            <a:r>
              <a:rPr lang="en-US" baseline="0" dirty="0" err="1" smtClean="0"/>
              <a:t>Solia</a:t>
            </a:r>
            <a:r>
              <a:rPr lang="en-US" baseline="0" dirty="0" smtClean="0"/>
              <a:t> </a:t>
            </a:r>
            <a:r>
              <a:rPr lang="en-US" baseline="0" dirty="0" err="1" smtClean="0"/>
              <a:t>ser</a:t>
            </a:r>
            <a:r>
              <a:rPr lang="en-US" baseline="0" dirty="0" smtClean="0"/>
              <a:t> </a:t>
            </a:r>
            <a:r>
              <a:rPr lang="en-US" baseline="0" dirty="0" err="1" smtClean="0"/>
              <a:t>polemica</a:t>
            </a:r>
            <a:r>
              <a:rPr lang="en-US" baseline="0" dirty="0" smtClean="0"/>
              <a:t> </a:t>
            </a:r>
            <a:r>
              <a:rPr lang="en-US" baseline="0" dirty="0" err="1" smtClean="0"/>
              <a:t>si</a:t>
            </a:r>
            <a:r>
              <a:rPr lang="en-US" baseline="0" dirty="0" smtClean="0"/>
              <a:t> los </a:t>
            </a:r>
            <a:r>
              <a:rPr lang="en-US" baseline="0" dirty="0" err="1" smtClean="0"/>
              <a:t>gitanos</a:t>
            </a:r>
            <a:r>
              <a:rPr lang="en-US" baseline="0" dirty="0" smtClean="0"/>
              <a:t> </a:t>
            </a:r>
            <a:r>
              <a:rPr lang="en-US" baseline="0" dirty="0" err="1" smtClean="0"/>
              <a:t>vinieron</a:t>
            </a:r>
            <a:r>
              <a:rPr lang="en-US" baseline="0" dirty="0" smtClean="0"/>
              <a:t> de </a:t>
            </a:r>
            <a:r>
              <a:rPr lang="en-US" baseline="0" dirty="0" err="1" smtClean="0"/>
              <a:t>Egipto</a:t>
            </a:r>
            <a:r>
              <a:rPr lang="en-US" baseline="0" dirty="0" smtClean="0"/>
              <a:t>, </a:t>
            </a:r>
            <a:r>
              <a:rPr lang="en-US" baseline="0" dirty="0" err="1" smtClean="0"/>
              <a:t>porque</a:t>
            </a:r>
            <a:r>
              <a:rPr lang="en-US" baseline="0" dirty="0" smtClean="0"/>
              <a:t> de </a:t>
            </a:r>
            <a:r>
              <a:rPr lang="en-US" baseline="0" dirty="0" err="1" smtClean="0"/>
              <a:t>muchos</a:t>
            </a:r>
            <a:r>
              <a:rPr lang="en-US" baseline="0" dirty="0" smtClean="0"/>
              <a:t> </a:t>
            </a:r>
            <a:r>
              <a:rPr lang="en-US" baseline="0" dirty="0" err="1" smtClean="0"/>
              <a:t>mitos</a:t>
            </a:r>
            <a:r>
              <a:rPr lang="en-US" baseline="0" dirty="0" smtClean="0"/>
              <a:t>. La </a:t>
            </a:r>
            <a:r>
              <a:rPr lang="en-US" baseline="0" dirty="0" err="1" smtClean="0"/>
              <a:t>palabra</a:t>
            </a:r>
            <a:r>
              <a:rPr lang="en-US" baseline="0" dirty="0" smtClean="0"/>
              <a:t> </a:t>
            </a:r>
            <a:r>
              <a:rPr lang="en-US" baseline="0" dirty="0" err="1" smtClean="0"/>
              <a:t>gitano</a:t>
            </a:r>
            <a:r>
              <a:rPr lang="en-US" baseline="0" dirty="0" smtClean="0"/>
              <a:t> </a:t>
            </a:r>
            <a:r>
              <a:rPr lang="en-US" baseline="0" dirty="0" err="1" smtClean="0"/>
              <a:t>aun</a:t>
            </a:r>
            <a:r>
              <a:rPr lang="en-US" baseline="0" dirty="0" smtClean="0"/>
              <a:t> </a:t>
            </a:r>
            <a:r>
              <a:rPr lang="en-US" baseline="0" dirty="0" err="1" smtClean="0"/>
              <a:t>viene</a:t>
            </a:r>
            <a:r>
              <a:rPr lang="en-US" baseline="0" dirty="0" smtClean="0"/>
              <a:t> de la </a:t>
            </a:r>
            <a:r>
              <a:rPr lang="en-US" baseline="0" dirty="0" err="1" smtClean="0"/>
              <a:t>palabra</a:t>
            </a:r>
            <a:r>
              <a:rPr lang="en-US" baseline="0" dirty="0" smtClean="0"/>
              <a:t> </a:t>
            </a:r>
            <a:r>
              <a:rPr lang="en-US" baseline="0" dirty="0" err="1" smtClean="0"/>
              <a:t>Egipto</a:t>
            </a:r>
            <a:r>
              <a:rPr lang="en-US" baseline="0" dirty="0" smtClean="0"/>
              <a:t>. Ha </a:t>
            </a:r>
            <a:r>
              <a:rPr lang="en-US" baseline="0" dirty="0" err="1" smtClean="0"/>
              <a:t>sido</a:t>
            </a:r>
            <a:r>
              <a:rPr lang="en-US" baseline="0" dirty="0" smtClean="0"/>
              <a:t> </a:t>
            </a:r>
            <a:r>
              <a:rPr lang="en-US" baseline="0" dirty="0" err="1" smtClean="0"/>
              <a:t>dificil</a:t>
            </a:r>
            <a:r>
              <a:rPr lang="en-US" baseline="0" dirty="0" smtClean="0"/>
              <a:t> de </a:t>
            </a:r>
            <a:r>
              <a:rPr lang="en-US" baseline="0" dirty="0" err="1" smtClean="0"/>
              <a:t>estudiar</a:t>
            </a:r>
            <a:r>
              <a:rPr lang="en-US" baseline="0" dirty="0" smtClean="0"/>
              <a:t> </a:t>
            </a:r>
            <a:r>
              <a:rPr lang="en-US" baseline="0" dirty="0" err="1" smtClean="0"/>
              <a:t>su</a:t>
            </a:r>
            <a:r>
              <a:rPr lang="en-US" baseline="0" dirty="0" smtClean="0"/>
              <a:t> </a:t>
            </a:r>
            <a:r>
              <a:rPr lang="en-US" baseline="0" dirty="0" err="1" smtClean="0"/>
              <a:t>historia</a:t>
            </a:r>
            <a:r>
              <a:rPr lang="en-US" baseline="0" dirty="0" smtClean="0"/>
              <a:t> </a:t>
            </a:r>
            <a:r>
              <a:rPr lang="en-US" baseline="0" dirty="0" err="1" smtClean="0"/>
              <a:t>porque</a:t>
            </a:r>
            <a:r>
              <a:rPr lang="en-US" baseline="0" dirty="0" smtClean="0"/>
              <a:t> </a:t>
            </a:r>
            <a:r>
              <a:rPr lang="en-US" baseline="0" dirty="0" err="1" smtClean="0"/>
              <a:t>nunca</a:t>
            </a:r>
            <a:r>
              <a:rPr lang="en-US" baseline="0" dirty="0" smtClean="0"/>
              <a:t> se </a:t>
            </a:r>
            <a:r>
              <a:rPr lang="en-US" baseline="0" dirty="0" err="1" smtClean="0"/>
              <a:t>habian</a:t>
            </a:r>
            <a:r>
              <a:rPr lang="en-US" baseline="0" dirty="0" smtClean="0"/>
              <a:t> </a:t>
            </a:r>
            <a:r>
              <a:rPr lang="en-US" baseline="0" dirty="0" err="1" smtClean="0"/>
              <a:t>documentado</a:t>
            </a:r>
            <a:r>
              <a:rPr lang="en-US" baseline="0" dirty="0" smtClean="0"/>
              <a:t> </a:t>
            </a:r>
            <a:r>
              <a:rPr lang="en-US" baseline="0" dirty="0" err="1" smtClean="0"/>
              <a:t>cuando</a:t>
            </a:r>
            <a:r>
              <a:rPr lang="en-US" baseline="0" dirty="0" smtClean="0"/>
              <a:t> </a:t>
            </a:r>
            <a:r>
              <a:rPr lang="en-US" baseline="0" dirty="0" err="1" smtClean="0"/>
              <a:t>migraron</a:t>
            </a:r>
            <a:r>
              <a:rPr lang="en-US" baseline="0" dirty="0" smtClean="0"/>
              <a:t>. En </a:t>
            </a:r>
            <a:r>
              <a:rPr lang="en-US" baseline="0" dirty="0" err="1" smtClean="0"/>
              <a:t>realidad</a:t>
            </a:r>
            <a:r>
              <a:rPr lang="en-US" baseline="0" dirty="0" smtClean="0"/>
              <a:t> </a:t>
            </a:r>
            <a:r>
              <a:rPr lang="en-US" baseline="0" dirty="0" err="1" smtClean="0"/>
              <a:t>ellos</a:t>
            </a:r>
            <a:r>
              <a:rPr lang="en-US" baseline="0" dirty="0" smtClean="0"/>
              <a:t> son </a:t>
            </a:r>
            <a:r>
              <a:rPr lang="en-US" baseline="0" dirty="0" err="1" smtClean="0"/>
              <a:t>conocidos</a:t>
            </a:r>
            <a:r>
              <a:rPr lang="en-US" baseline="0" dirty="0" smtClean="0"/>
              <a:t> </a:t>
            </a:r>
            <a:r>
              <a:rPr lang="en-US" baseline="0" dirty="0" err="1" smtClean="0"/>
              <a:t>como</a:t>
            </a:r>
            <a:r>
              <a:rPr lang="en-US" baseline="0" dirty="0" smtClean="0"/>
              <a:t> la </a:t>
            </a:r>
            <a:r>
              <a:rPr lang="en-US" baseline="0" dirty="0" err="1" smtClean="0"/>
              <a:t>gente</a:t>
            </a:r>
            <a:r>
              <a:rPr lang="en-US" baseline="0" dirty="0" smtClean="0"/>
              <a:t> sin </a:t>
            </a:r>
            <a:r>
              <a:rPr lang="en-US" baseline="0" dirty="0" err="1" smtClean="0"/>
              <a:t>historia</a:t>
            </a:r>
            <a:r>
              <a:rPr lang="en-US" baseline="0" dirty="0" smtClean="0"/>
              <a:t>. </a:t>
            </a:r>
            <a:r>
              <a:rPr lang="en-US" baseline="0" dirty="0" err="1" smtClean="0"/>
              <a:t>Podemos</a:t>
            </a:r>
            <a:r>
              <a:rPr lang="en-US" baseline="0" dirty="0" smtClean="0"/>
              <a:t> </a:t>
            </a:r>
            <a:r>
              <a:rPr lang="en-US" baseline="0" dirty="0" err="1" smtClean="0"/>
              <a:t>ver</a:t>
            </a:r>
            <a:r>
              <a:rPr lang="en-US" baseline="0" dirty="0" smtClean="0"/>
              <a:t> </a:t>
            </a:r>
            <a:r>
              <a:rPr lang="en-US" baseline="0" dirty="0" err="1" smtClean="0"/>
              <a:t>aqui</a:t>
            </a:r>
            <a:r>
              <a:rPr lang="en-US" baseline="0" dirty="0" smtClean="0"/>
              <a:t> </a:t>
            </a:r>
            <a:r>
              <a:rPr lang="en-US" baseline="0" dirty="0" err="1" smtClean="0"/>
              <a:t>su</a:t>
            </a:r>
            <a:r>
              <a:rPr lang="en-US" baseline="0" dirty="0" smtClean="0"/>
              <a:t> </a:t>
            </a:r>
            <a:r>
              <a:rPr lang="en-US" baseline="0" dirty="0" err="1" smtClean="0"/>
              <a:t>asentamiento</a:t>
            </a:r>
            <a:r>
              <a:rPr lang="en-US" baseline="0" dirty="0" smtClean="0"/>
              <a:t> en </a:t>
            </a:r>
            <a:r>
              <a:rPr lang="en-US" baseline="0" dirty="0" err="1" smtClean="0"/>
              <a:t>espana</a:t>
            </a:r>
            <a:r>
              <a:rPr lang="en-US" baseline="0" dirty="0" smtClean="0"/>
              <a:t>, la </a:t>
            </a:r>
            <a:r>
              <a:rPr lang="en-US" baseline="0" dirty="0" err="1" smtClean="0"/>
              <a:t>mayoria</a:t>
            </a:r>
            <a:r>
              <a:rPr lang="en-US" baseline="0" dirty="0" smtClean="0"/>
              <a:t> en el sur.</a:t>
            </a:r>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4</a:t>
            </a:fld>
            <a:endParaRPr lang="es-ES_tradnl"/>
          </a:p>
        </p:txBody>
      </p:sp>
    </p:spTree>
    <p:extLst>
      <p:ext uri="{BB962C8B-B14F-4D97-AF65-F5344CB8AC3E}">
        <p14:creationId xmlns:p14="http://schemas.microsoft.com/office/powerpoint/2010/main" val="231217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Creo</a:t>
            </a:r>
            <a:r>
              <a:rPr lang="en-US" baseline="0" dirty="0" smtClean="0"/>
              <a:t> </a:t>
            </a:r>
            <a:r>
              <a:rPr lang="en-US" baseline="0" dirty="0" err="1" smtClean="0"/>
              <a:t>que</a:t>
            </a:r>
            <a:r>
              <a:rPr lang="en-US" baseline="0" dirty="0" smtClean="0"/>
              <a:t> hay </a:t>
            </a:r>
            <a:r>
              <a:rPr lang="en-US" baseline="0" dirty="0" err="1" smtClean="0"/>
              <a:t>muchos</a:t>
            </a:r>
            <a:r>
              <a:rPr lang="en-US" baseline="0" dirty="0" smtClean="0"/>
              <a:t> </a:t>
            </a:r>
            <a:r>
              <a:rPr lang="en-US" baseline="0" dirty="0" err="1" smtClean="0"/>
              <a:t>aspectos</a:t>
            </a:r>
            <a:r>
              <a:rPr lang="en-US" baseline="0" dirty="0" smtClean="0"/>
              <a:t> </a:t>
            </a:r>
            <a:r>
              <a:rPr lang="en-US" baseline="0" dirty="0" err="1" smtClean="0"/>
              <a:t>que</a:t>
            </a:r>
            <a:r>
              <a:rPr lang="en-US" baseline="0" dirty="0" smtClean="0"/>
              <a:t> </a:t>
            </a:r>
            <a:r>
              <a:rPr lang="en-US" baseline="0" dirty="0" err="1" smtClean="0"/>
              <a:t>definen</a:t>
            </a:r>
            <a:r>
              <a:rPr lang="en-US" baseline="0" dirty="0" smtClean="0"/>
              <a:t> el </a:t>
            </a:r>
            <a:r>
              <a:rPr lang="en-US" baseline="0" dirty="0" err="1" smtClean="0"/>
              <a:t>gitano</a:t>
            </a:r>
            <a:r>
              <a:rPr lang="en-US" baseline="0" dirty="0" smtClean="0"/>
              <a:t>. Los </a:t>
            </a:r>
            <a:r>
              <a:rPr lang="en-US" baseline="0" dirty="0" err="1" smtClean="0"/>
              <a:t>esterotipos</a:t>
            </a:r>
            <a:r>
              <a:rPr lang="en-US" baseline="0" dirty="0" smtClean="0"/>
              <a:t>, los </a:t>
            </a:r>
            <a:r>
              <a:rPr lang="en-US" baseline="0" dirty="0" err="1" smtClean="0"/>
              <a:t>mitos</a:t>
            </a:r>
            <a:r>
              <a:rPr lang="en-US" baseline="0" dirty="0" smtClean="0"/>
              <a:t>, </a:t>
            </a:r>
            <a:r>
              <a:rPr lang="en-US" baseline="0" dirty="0" err="1" smtClean="0"/>
              <a:t>las</a:t>
            </a:r>
            <a:r>
              <a:rPr lang="en-US" baseline="0" dirty="0" smtClean="0"/>
              <a:t> </a:t>
            </a:r>
            <a:r>
              <a:rPr lang="en-US" baseline="0" dirty="0" err="1" smtClean="0"/>
              <a:t>temas</a:t>
            </a:r>
            <a:r>
              <a:rPr lang="en-US" baseline="0" dirty="0" smtClean="0"/>
              <a:t> </a:t>
            </a:r>
            <a:r>
              <a:rPr lang="en-US" baseline="0" dirty="0" err="1" smtClean="0"/>
              <a:t>culturales</a:t>
            </a:r>
            <a:r>
              <a:rPr lang="en-US" baseline="0" dirty="0" smtClean="0"/>
              <a:t>, la </a:t>
            </a:r>
            <a:r>
              <a:rPr lang="en-US" baseline="0" dirty="0" err="1" smtClean="0"/>
              <a:t>historia</a:t>
            </a:r>
            <a:r>
              <a:rPr lang="en-US" baseline="0" dirty="0" smtClean="0"/>
              <a:t>, y la </a:t>
            </a:r>
            <a:r>
              <a:rPr lang="en-US" baseline="0" dirty="0" err="1" smtClean="0"/>
              <a:t>literatura</a:t>
            </a:r>
            <a:r>
              <a:rPr lang="en-US" baseline="0" dirty="0" smtClean="0"/>
              <a:t>. Para hoy </a:t>
            </a:r>
            <a:r>
              <a:rPr lang="en-US" baseline="0" dirty="0" err="1" smtClean="0"/>
              <a:t>voy</a:t>
            </a:r>
            <a:r>
              <a:rPr lang="en-US" baseline="0" dirty="0" smtClean="0"/>
              <a:t> a </a:t>
            </a:r>
            <a:r>
              <a:rPr lang="en-US" baseline="0" dirty="0" err="1" smtClean="0"/>
              <a:t>hablar</a:t>
            </a:r>
            <a:r>
              <a:rPr lang="en-US" baseline="0" dirty="0" smtClean="0"/>
              <a:t> </a:t>
            </a:r>
            <a:r>
              <a:rPr lang="en-US" baseline="0" dirty="0" err="1" smtClean="0"/>
              <a:t>sobre</a:t>
            </a:r>
            <a:r>
              <a:rPr lang="en-US" baseline="0" dirty="0" smtClean="0"/>
              <a:t> la </a:t>
            </a:r>
            <a:r>
              <a:rPr lang="en-US" baseline="0" dirty="0" err="1" smtClean="0"/>
              <a:t>mayoria</a:t>
            </a:r>
            <a:r>
              <a:rPr lang="en-US" baseline="0" dirty="0" smtClean="0"/>
              <a:t> de los </a:t>
            </a:r>
            <a:r>
              <a:rPr lang="en-US" baseline="0" dirty="0" err="1" smtClean="0"/>
              <a:t>topicos</a:t>
            </a:r>
            <a:r>
              <a:rPr lang="en-US" baseline="0" dirty="0" smtClean="0"/>
              <a:t> </a:t>
            </a:r>
            <a:r>
              <a:rPr lang="en-US" baseline="0" dirty="0" err="1" smtClean="0"/>
              <a:t>pero</a:t>
            </a:r>
            <a:r>
              <a:rPr lang="en-US" baseline="0" dirty="0" smtClean="0"/>
              <a:t> el rest </a:t>
            </a:r>
            <a:r>
              <a:rPr lang="en-US" baseline="0" dirty="0" err="1" smtClean="0"/>
              <a:t>esta</a:t>
            </a:r>
            <a:r>
              <a:rPr lang="en-US" baseline="0" dirty="0" smtClean="0"/>
              <a:t> en mi </a:t>
            </a:r>
            <a:r>
              <a:rPr lang="en-US" baseline="0" dirty="0" err="1" smtClean="0"/>
              <a:t>ensayo</a:t>
            </a:r>
            <a:r>
              <a:rPr lang="en-US" baseline="0" dirty="0" smtClean="0"/>
              <a:t>.</a:t>
            </a:r>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5</a:t>
            </a:fld>
            <a:endParaRPr lang="es-ES_tradnl"/>
          </a:p>
        </p:txBody>
      </p:sp>
    </p:spTree>
    <p:extLst>
      <p:ext uri="{BB962C8B-B14F-4D97-AF65-F5344CB8AC3E}">
        <p14:creationId xmlns:p14="http://schemas.microsoft.com/office/powerpoint/2010/main" val="55477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 </a:t>
            </a:r>
            <a:r>
              <a:rPr lang="en-US" baseline="0" dirty="0" err="1" smtClean="0"/>
              <a:t>esta</a:t>
            </a:r>
            <a:r>
              <a:rPr lang="en-US" baseline="0" dirty="0" smtClean="0"/>
              <a:t> </a:t>
            </a:r>
            <a:r>
              <a:rPr lang="en-US" baseline="0" dirty="0" err="1" smtClean="0"/>
              <a:t>docuementado</a:t>
            </a:r>
            <a:r>
              <a:rPr lang="en-US" baseline="0" dirty="0" smtClean="0"/>
              <a:t> </a:t>
            </a:r>
            <a:r>
              <a:rPr lang="en-US" baseline="0" dirty="0" err="1" smtClean="0"/>
              <a:t>pero</a:t>
            </a:r>
            <a:r>
              <a:rPr lang="en-US" baseline="0" dirty="0" smtClean="0"/>
              <a:t> </a:t>
            </a:r>
            <a:r>
              <a:rPr lang="en-US" baseline="0" dirty="0" err="1" smtClean="0"/>
              <a:t>puede</a:t>
            </a:r>
            <a:r>
              <a:rPr lang="en-US" baseline="0" dirty="0" smtClean="0"/>
              <a:t> </a:t>
            </a:r>
            <a:r>
              <a:rPr lang="en-US" baseline="0" dirty="0" err="1" smtClean="0"/>
              <a:t>estar</a:t>
            </a:r>
            <a:r>
              <a:rPr lang="en-US" baseline="0" dirty="0" smtClean="0"/>
              <a:t> </a:t>
            </a:r>
            <a:r>
              <a:rPr lang="en-US" baseline="0" dirty="0" err="1" smtClean="0"/>
              <a:t>quinientos</a:t>
            </a:r>
            <a:r>
              <a:rPr lang="en-US" baseline="0" dirty="0" smtClean="0"/>
              <a:t> mil a un </a:t>
            </a:r>
            <a:r>
              <a:rPr lang="en-US" baseline="0" dirty="0" err="1" smtClean="0"/>
              <a:t>millon</a:t>
            </a:r>
            <a:r>
              <a:rPr lang="en-US" baseline="0" dirty="0" smtClean="0"/>
              <a:t>.  </a:t>
            </a:r>
            <a:r>
              <a:rPr lang="en-US" baseline="0" dirty="0" err="1" smtClean="0"/>
              <a:t>Uso</a:t>
            </a:r>
            <a:r>
              <a:rPr lang="en-US" baseline="0" dirty="0" smtClean="0"/>
              <a:t> la </a:t>
            </a:r>
            <a:r>
              <a:rPr lang="en-US" baseline="0" dirty="0" err="1" smtClean="0"/>
              <a:t>palabra</a:t>
            </a:r>
            <a:r>
              <a:rPr lang="en-US" baseline="0" dirty="0" smtClean="0"/>
              <a:t> </a:t>
            </a:r>
            <a:r>
              <a:rPr lang="en-US" baseline="0" dirty="0" err="1" smtClean="0"/>
              <a:t>gitano</a:t>
            </a:r>
            <a:r>
              <a:rPr lang="en-US" baseline="0" dirty="0" smtClean="0"/>
              <a:t> </a:t>
            </a:r>
            <a:r>
              <a:rPr lang="en-US" baseline="0" dirty="0" err="1" smtClean="0"/>
              <a:t>porque</a:t>
            </a:r>
            <a:r>
              <a:rPr lang="en-US" baseline="0" dirty="0" smtClean="0"/>
              <a:t> en </a:t>
            </a:r>
            <a:r>
              <a:rPr lang="en-US" baseline="0" dirty="0" err="1" smtClean="0"/>
              <a:t>Espana</a:t>
            </a:r>
            <a:r>
              <a:rPr lang="en-US" baseline="0" dirty="0" smtClean="0"/>
              <a:t> no </a:t>
            </a:r>
            <a:r>
              <a:rPr lang="en-US" baseline="0" dirty="0" err="1" smtClean="0"/>
              <a:t>tiene</a:t>
            </a:r>
            <a:r>
              <a:rPr lang="en-US" baseline="0" dirty="0" smtClean="0"/>
              <a:t> </a:t>
            </a:r>
            <a:r>
              <a:rPr lang="en-US" baseline="0" dirty="0" err="1" smtClean="0"/>
              <a:t>una</a:t>
            </a:r>
            <a:r>
              <a:rPr lang="en-US" baseline="0" dirty="0" smtClean="0"/>
              <a:t> </a:t>
            </a:r>
            <a:r>
              <a:rPr lang="en-US" baseline="0" dirty="0" err="1" smtClean="0"/>
              <a:t>connotacion</a:t>
            </a:r>
            <a:r>
              <a:rPr lang="en-US" baseline="0" dirty="0" smtClean="0"/>
              <a:t> </a:t>
            </a:r>
            <a:r>
              <a:rPr lang="en-US" baseline="0" dirty="0" err="1" smtClean="0"/>
              <a:t>negativa</a:t>
            </a:r>
            <a:r>
              <a:rPr lang="en-US" baseline="0" dirty="0" smtClean="0"/>
              <a:t> </a:t>
            </a:r>
            <a:r>
              <a:rPr lang="en-US" baseline="0" dirty="0" err="1" smtClean="0"/>
              <a:t>como</a:t>
            </a:r>
            <a:r>
              <a:rPr lang="en-US" baseline="0" dirty="0" smtClean="0"/>
              <a:t> el </a:t>
            </a:r>
            <a:r>
              <a:rPr lang="en-US" baseline="0" dirty="0" err="1" smtClean="0"/>
              <a:t>resto</a:t>
            </a:r>
            <a:r>
              <a:rPr lang="en-US" baseline="0" dirty="0" smtClean="0"/>
              <a:t> de Europa.</a:t>
            </a:r>
            <a:endParaRPr lang="es-ES_tradnl" dirty="0" smtClean="0"/>
          </a:p>
          <a:p>
            <a:endParaRPr lang="en-US" dirty="0" smtClean="0"/>
          </a:p>
          <a:p>
            <a:r>
              <a:rPr lang="en-US" dirty="0" smtClean="0"/>
              <a:t>Lo</a:t>
            </a:r>
            <a:r>
              <a:rPr lang="en-US" baseline="0" dirty="0" smtClean="0"/>
              <a:t> </a:t>
            </a:r>
            <a:r>
              <a:rPr lang="en-US" baseline="0" dirty="0" err="1" smtClean="0"/>
              <a:t>q</a:t>
            </a:r>
            <a:r>
              <a:rPr lang="en-US" dirty="0" err="1" smtClean="0"/>
              <a:t>ue</a:t>
            </a:r>
            <a:r>
              <a:rPr lang="en-US" dirty="0" smtClean="0"/>
              <a:t> </a:t>
            </a:r>
            <a:r>
              <a:rPr lang="en-US" dirty="0" err="1" smtClean="0"/>
              <a:t>encarne</a:t>
            </a:r>
            <a:r>
              <a:rPr lang="en-US" dirty="0" smtClean="0"/>
              <a:t> un </a:t>
            </a:r>
            <a:r>
              <a:rPr lang="en-US" dirty="0" err="1" smtClean="0"/>
              <a:t>gitano</a:t>
            </a:r>
            <a:r>
              <a:rPr lang="en-US" dirty="0" smtClean="0"/>
              <a:t> de </a:t>
            </a:r>
            <a:r>
              <a:rPr lang="en-US" dirty="0" err="1" smtClean="0"/>
              <a:t>Espana</a:t>
            </a:r>
            <a:r>
              <a:rPr lang="en-US" baseline="0" dirty="0" smtClean="0"/>
              <a:t> </a:t>
            </a:r>
            <a:r>
              <a:rPr lang="en-US" baseline="0" dirty="0" err="1" smtClean="0"/>
              <a:t>es</a:t>
            </a:r>
            <a:r>
              <a:rPr lang="en-US" baseline="0" dirty="0" smtClean="0"/>
              <a:t> el </a:t>
            </a:r>
            <a:r>
              <a:rPr lang="en-US" baseline="0" dirty="0" err="1" smtClean="0"/>
              <a:t>hecho</a:t>
            </a:r>
            <a:r>
              <a:rPr lang="en-US" baseline="0" dirty="0" smtClean="0"/>
              <a:t> </a:t>
            </a:r>
            <a:r>
              <a:rPr lang="en-US" baseline="0" dirty="0" err="1" smtClean="0"/>
              <a:t>que</a:t>
            </a:r>
            <a:r>
              <a:rPr lang="en-US" baseline="0" dirty="0" smtClean="0"/>
              <a:t> son </a:t>
            </a:r>
            <a:r>
              <a:rPr lang="en-US" baseline="0" dirty="0" err="1" smtClean="0"/>
              <a:t>sedentarios</a:t>
            </a:r>
            <a:r>
              <a:rPr lang="en-US" baseline="0" dirty="0" smtClean="0"/>
              <a:t>. </a:t>
            </a:r>
            <a:r>
              <a:rPr lang="en-US" baseline="0" dirty="0" err="1" smtClean="0"/>
              <a:t>Estos</a:t>
            </a:r>
            <a:r>
              <a:rPr lang="en-US" baseline="0" dirty="0" smtClean="0"/>
              <a:t> </a:t>
            </a:r>
            <a:r>
              <a:rPr lang="en-US" baseline="0" dirty="0" err="1" smtClean="0"/>
              <a:t>gitanos</a:t>
            </a:r>
            <a:r>
              <a:rPr lang="en-US" baseline="0" dirty="0" smtClean="0"/>
              <a:t> </a:t>
            </a:r>
            <a:r>
              <a:rPr lang="en-US" baseline="0" dirty="0" err="1" smtClean="0"/>
              <a:t>hace</a:t>
            </a:r>
            <a:r>
              <a:rPr lang="en-US" baseline="0" dirty="0" smtClean="0"/>
              <a:t> mucho </a:t>
            </a:r>
            <a:r>
              <a:rPr lang="en-US" baseline="0" dirty="0" err="1" smtClean="0"/>
              <a:t>tiempo</a:t>
            </a:r>
            <a:r>
              <a:rPr lang="en-US" baseline="0" dirty="0" smtClean="0"/>
              <a:t> </a:t>
            </a:r>
            <a:r>
              <a:rPr lang="en-US" baseline="0" dirty="0" err="1" smtClean="0"/>
              <a:t>han</a:t>
            </a:r>
            <a:r>
              <a:rPr lang="en-US" baseline="0" dirty="0" smtClean="0"/>
              <a:t> </a:t>
            </a:r>
            <a:r>
              <a:rPr lang="en-US" baseline="0" dirty="0" err="1" smtClean="0"/>
              <a:t>dejado</a:t>
            </a:r>
            <a:r>
              <a:rPr lang="en-US" baseline="0" dirty="0" smtClean="0"/>
              <a:t> la </a:t>
            </a:r>
            <a:r>
              <a:rPr lang="en-US" baseline="0" dirty="0" err="1" smtClean="0"/>
              <a:t>vida</a:t>
            </a:r>
            <a:r>
              <a:rPr lang="en-US" baseline="0" dirty="0" smtClean="0"/>
              <a:t> </a:t>
            </a:r>
            <a:r>
              <a:rPr lang="en-US" baseline="0" dirty="0" err="1" smtClean="0"/>
              <a:t>nomada</a:t>
            </a:r>
            <a:r>
              <a:rPr lang="en-US" baseline="0" dirty="0" smtClean="0"/>
              <a:t>, </a:t>
            </a:r>
            <a:r>
              <a:rPr lang="en-US" baseline="0" dirty="0" err="1" smtClean="0"/>
              <a:t>pero</a:t>
            </a:r>
            <a:r>
              <a:rPr lang="en-US" baseline="0" dirty="0" smtClean="0"/>
              <a:t> </a:t>
            </a:r>
            <a:r>
              <a:rPr lang="en-US" baseline="0" dirty="0" err="1" smtClean="0"/>
              <a:t>todavia</a:t>
            </a:r>
            <a:r>
              <a:rPr lang="en-US" baseline="0" dirty="0" smtClean="0"/>
              <a:t> </a:t>
            </a:r>
            <a:r>
              <a:rPr lang="en-US" baseline="0" dirty="0" err="1" smtClean="0"/>
              <a:t>tienen</a:t>
            </a:r>
            <a:r>
              <a:rPr lang="en-US" baseline="0" dirty="0" smtClean="0"/>
              <a:t> </a:t>
            </a:r>
            <a:r>
              <a:rPr lang="en-US" baseline="0" dirty="0" err="1" smtClean="0"/>
              <a:t>las</a:t>
            </a:r>
            <a:r>
              <a:rPr lang="en-US" baseline="0" dirty="0" smtClean="0"/>
              <a:t> </a:t>
            </a:r>
            <a:r>
              <a:rPr lang="en-US" baseline="0" dirty="0" err="1" smtClean="0"/>
              <a:t>mismas</a:t>
            </a:r>
            <a:r>
              <a:rPr lang="en-US" baseline="0" dirty="0" smtClean="0"/>
              <a:t> </a:t>
            </a:r>
            <a:r>
              <a:rPr lang="en-US" baseline="0" dirty="0" err="1" smtClean="0"/>
              <a:t>profesiones</a:t>
            </a:r>
            <a:r>
              <a:rPr lang="en-US" baseline="0" dirty="0" smtClean="0"/>
              <a:t> de </a:t>
            </a:r>
            <a:r>
              <a:rPr lang="en-US" baseline="0" dirty="0" err="1" smtClean="0"/>
              <a:t>sus</a:t>
            </a:r>
            <a:r>
              <a:rPr lang="en-US" baseline="0" dirty="0" smtClean="0"/>
              <a:t> </a:t>
            </a:r>
            <a:r>
              <a:rPr lang="en-US" baseline="0" dirty="0" err="1" smtClean="0"/>
              <a:t>antepasados</a:t>
            </a:r>
            <a:r>
              <a:rPr lang="en-US" baseline="0" dirty="0" smtClean="0"/>
              <a:t>. El </a:t>
            </a:r>
            <a:r>
              <a:rPr lang="en-US" baseline="0" dirty="0" err="1" smtClean="0"/>
              <a:t>hecho</a:t>
            </a:r>
            <a:r>
              <a:rPr lang="en-US" baseline="0" dirty="0" smtClean="0"/>
              <a:t> </a:t>
            </a:r>
            <a:r>
              <a:rPr lang="en-US" baseline="0" dirty="0" err="1" smtClean="0"/>
              <a:t>que</a:t>
            </a:r>
            <a:r>
              <a:rPr lang="en-US" baseline="0" dirty="0" smtClean="0"/>
              <a:t> </a:t>
            </a:r>
            <a:r>
              <a:rPr lang="en-US" baseline="0" dirty="0" err="1" smtClean="0"/>
              <a:t>bailen</a:t>
            </a:r>
            <a:r>
              <a:rPr lang="en-US" baseline="0" dirty="0" smtClean="0"/>
              <a:t> flamenco en </a:t>
            </a:r>
            <a:r>
              <a:rPr lang="en-US" baseline="0" dirty="0" err="1" smtClean="0"/>
              <a:t>las</a:t>
            </a:r>
            <a:r>
              <a:rPr lang="en-US" baseline="0" dirty="0" smtClean="0"/>
              <a:t> </a:t>
            </a:r>
            <a:r>
              <a:rPr lang="en-US" baseline="0" dirty="0" err="1" smtClean="0"/>
              <a:t>cuevas</a:t>
            </a:r>
            <a:r>
              <a:rPr lang="en-US" baseline="0" dirty="0" smtClean="0"/>
              <a:t> de </a:t>
            </a:r>
            <a:r>
              <a:rPr lang="en-US" baseline="0" dirty="0" err="1" smtClean="0"/>
              <a:t>Sacromonte</a:t>
            </a:r>
            <a:r>
              <a:rPr lang="en-US" baseline="0" dirty="0" smtClean="0"/>
              <a:t> da un </a:t>
            </a:r>
            <a:r>
              <a:rPr lang="en-US" baseline="0" dirty="0" err="1" smtClean="0"/>
              <a:t>encanto</a:t>
            </a:r>
            <a:r>
              <a:rPr lang="en-US" baseline="0" dirty="0" smtClean="0"/>
              <a:t> </a:t>
            </a:r>
            <a:r>
              <a:rPr lang="en-US" baseline="0" dirty="0" err="1" smtClean="0"/>
              <a:t>turistico</a:t>
            </a:r>
            <a:r>
              <a:rPr lang="en-US" baseline="0" dirty="0" smtClean="0"/>
              <a:t>. Flamenco </a:t>
            </a:r>
            <a:r>
              <a:rPr lang="en-US" baseline="0" dirty="0" err="1" smtClean="0"/>
              <a:t>originado</a:t>
            </a:r>
            <a:r>
              <a:rPr lang="en-US" baseline="0" dirty="0" smtClean="0"/>
              <a:t> de Andalusia y </a:t>
            </a:r>
            <a:r>
              <a:rPr lang="en-US" baseline="0" dirty="0" err="1" smtClean="0"/>
              <a:t>es</a:t>
            </a:r>
            <a:r>
              <a:rPr lang="en-US" baseline="0" dirty="0" smtClean="0"/>
              <a:t> la </a:t>
            </a:r>
            <a:r>
              <a:rPr lang="en-US" baseline="0" dirty="0" err="1" smtClean="0"/>
              <a:t>cara</a:t>
            </a:r>
            <a:r>
              <a:rPr lang="en-US" baseline="0" dirty="0" smtClean="0"/>
              <a:t> mas visible de los </a:t>
            </a:r>
            <a:r>
              <a:rPr lang="en-US" baseline="0" dirty="0" err="1" smtClean="0"/>
              <a:t>gitanos</a:t>
            </a:r>
            <a:r>
              <a:rPr lang="en-US" baseline="0" dirty="0" smtClean="0"/>
              <a:t> en </a:t>
            </a:r>
            <a:r>
              <a:rPr lang="en-US" baseline="0" dirty="0" err="1" smtClean="0"/>
              <a:t>Espana</a:t>
            </a:r>
            <a:r>
              <a:rPr lang="en-US" baseline="0" dirty="0" smtClean="0"/>
              <a:t>. </a:t>
            </a:r>
            <a:r>
              <a:rPr lang="en-US" baseline="0" dirty="0" err="1" smtClean="0"/>
              <a:t>Pero</a:t>
            </a:r>
            <a:r>
              <a:rPr lang="en-US" baseline="0" dirty="0" smtClean="0"/>
              <a:t> </a:t>
            </a:r>
            <a:r>
              <a:rPr lang="en-US" baseline="0" dirty="0" err="1" smtClean="0"/>
              <a:t>Tambien</a:t>
            </a:r>
            <a:r>
              <a:rPr lang="en-US" baseline="0" dirty="0" smtClean="0"/>
              <a:t> hoy en </a:t>
            </a:r>
            <a:r>
              <a:rPr lang="en-US" baseline="0" dirty="0" err="1" smtClean="0"/>
              <a:t>dia</a:t>
            </a:r>
            <a:r>
              <a:rPr lang="en-US" baseline="0" dirty="0" smtClean="0"/>
              <a:t> </a:t>
            </a:r>
            <a:r>
              <a:rPr lang="en-US" baseline="0" dirty="0" err="1" smtClean="0"/>
              <a:t>muchos</a:t>
            </a:r>
            <a:r>
              <a:rPr lang="en-US" baseline="0" dirty="0" smtClean="0"/>
              <a:t> </a:t>
            </a:r>
            <a:r>
              <a:rPr lang="en-US" baseline="0" dirty="0" err="1" smtClean="0"/>
              <a:t>gitanos</a:t>
            </a:r>
            <a:r>
              <a:rPr lang="en-US" baseline="0" dirty="0" smtClean="0"/>
              <a:t> </a:t>
            </a:r>
            <a:r>
              <a:rPr lang="en-US" baseline="0" dirty="0" err="1" smtClean="0"/>
              <a:t>tienen</a:t>
            </a:r>
            <a:r>
              <a:rPr lang="en-US" baseline="0" dirty="0" smtClean="0"/>
              <a:t> </a:t>
            </a:r>
            <a:r>
              <a:rPr lang="en-US" baseline="0" dirty="0" err="1" smtClean="0"/>
              <a:t>trabajos</a:t>
            </a:r>
            <a:r>
              <a:rPr lang="en-US" baseline="0" dirty="0" smtClean="0"/>
              <a:t> </a:t>
            </a:r>
            <a:r>
              <a:rPr lang="en-US" baseline="0" dirty="0" err="1" smtClean="0"/>
              <a:t>regulares</a:t>
            </a:r>
            <a:r>
              <a:rPr lang="en-US" baseline="0" dirty="0" smtClean="0"/>
              <a:t>, </a:t>
            </a:r>
            <a:r>
              <a:rPr lang="en-US" baseline="0" dirty="0" err="1" smtClean="0"/>
              <a:t>aunque</a:t>
            </a:r>
            <a:r>
              <a:rPr lang="en-US" baseline="0" dirty="0" smtClean="0"/>
              <a:t> </a:t>
            </a:r>
            <a:r>
              <a:rPr lang="en-US" baseline="0" dirty="0" err="1" smtClean="0"/>
              <a:t>puede</a:t>
            </a:r>
            <a:r>
              <a:rPr lang="en-US" baseline="0" dirty="0" smtClean="0"/>
              <a:t> </a:t>
            </a:r>
            <a:r>
              <a:rPr lang="en-US" baseline="0" dirty="0" err="1" smtClean="0"/>
              <a:t>ser</a:t>
            </a:r>
            <a:r>
              <a:rPr lang="en-US" baseline="0" dirty="0" smtClean="0"/>
              <a:t> </a:t>
            </a:r>
            <a:r>
              <a:rPr lang="en-US" baseline="0" dirty="0" err="1" smtClean="0"/>
              <a:t>dificil</a:t>
            </a:r>
            <a:r>
              <a:rPr lang="en-US" baseline="0" dirty="0" smtClean="0"/>
              <a:t> de </a:t>
            </a:r>
            <a:r>
              <a:rPr lang="en-US" baseline="0" dirty="0" err="1" smtClean="0"/>
              <a:t>obtener</a:t>
            </a:r>
            <a:endParaRPr lang="en-US" baseline="0" dirty="0" smtClean="0"/>
          </a:p>
        </p:txBody>
      </p:sp>
      <p:sp>
        <p:nvSpPr>
          <p:cNvPr id="4" name="Slide Number Placeholder 3"/>
          <p:cNvSpPr>
            <a:spLocks noGrp="1"/>
          </p:cNvSpPr>
          <p:nvPr>
            <p:ph type="sldNum" sz="quarter" idx="10"/>
          </p:nvPr>
        </p:nvSpPr>
        <p:spPr/>
        <p:txBody>
          <a:bodyPr/>
          <a:lstStyle/>
          <a:p>
            <a:fld id="{5AC2E8B7-26BC-4D9B-A965-83225E3E6084}" type="slidenum">
              <a:rPr lang="es-ES_tradnl" smtClean="0"/>
              <a:t>6</a:t>
            </a:fld>
            <a:endParaRPr lang="es-ES_tradnl"/>
          </a:p>
        </p:txBody>
      </p:sp>
    </p:spTree>
    <p:extLst>
      <p:ext uri="{BB962C8B-B14F-4D97-AF65-F5344CB8AC3E}">
        <p14:creationId xmlns:p14="http://schemas.microsoft.com/office/powerpoint/2010/main" val="271744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Algunos</a:t>
            </a:r>
            <a:r>
              <a:rPr lang="en-US" baseline="0" dirty="0" smtClean="0"/>
              <a:t> de los </a:t>
            </a:r>
            <a:r>
              <a:rPr lang="en-US" baseline="0" dirty="0" err="1" smtClean="0"/>
              <a:t>esterotipos</a:t>
            </a:r>
            <a:r>
              <a:rPr lang="en-US" baseline="0" dirty="0" smtClean="0"/>
              <a:t> son el </a:t>
            </a:r>
            <a:r>
              <a:rPr lang="en-US" baseline="0" dirty="0" err="1" smtClean="0"/>
              <a:t>gitano</a:t>
            </a:r>
            <a:r>
              <a:rPr lang="en-US" baseline="0" dirty="0" smtClean="0"/>
              <a:t> </a:t>
            </a:r>
            <a:r>
              <a:rPr lang="en-US" baseline="0" dirty="0" err="1" smtClean="0"/>
              <a:t>seductor</a:t>
            </a:r>
            <a:r>
              <a:rPr lang="en-US" baseline="0" dirty="0" smtClean="0"/>
              <a:t>, </a:t>
            </a:r>
            <a:r>
              <a:rPr lang="en-US" baseline="0" dirty="0" err="1" smtClean="0"/>
              <a:t>hacen</a:t>
            </a:r>
            <a:r>
              <a:rPr lang="en-US" baseline="0" dirty="0" smtClean="0"/>
              <a:t> </a:t>
            </a:r>
            <a:r>
              <a:rPr lang="en-US" baseline="0" dirty="0" err="1" smtClean="0"/>
              <a:t>magia</a:t>
            </a:r>
            <a:r>
              <a:rPr lang="en-US" baseline="0" dirty="0" smtClean="0"/>
              <a:t>, son </a:t>
            </a:r>
            <a:r>
              <a:rPr lang="en-US" baseline="0" dirty="0" err="1" smtClean="0"/>
              <a:t>ladrones</a:t>
            </a:r>
            <a:r>
              <a:rPr lang="en-US" baseline="0" dirty="0" smtClean="0"/>
              <a:t>, la </a:t>
            </a:r>
            <a:r>
              <a:rPr lang="en-US" baseline="0" dirty="0" err="1" smtClean="0"/>
              <a:t>libertad</a:t>
            </a:r>
            <a:r>
              <a:rPr lang="en-US" baseline="0" dirty="0" smtClean="0"/>
              <a:t>, y </a:t>
            </a:r>
            <a:r>
              <a:rPr lang="en-US" baseline="0" dirty="0" err="1" smtClean="0"/>
              <a:t>artistas</a:t>
            </a:r>
            <a:r>
              <a:rPr lang="en-US" baseline="0" dirty="0" smtClean="0"/>
              <a:t>.</a:t>
            </a:r>
            <a:endParaRPr lang="en-US" dirty="0" smtClean="0"/>
          </a:p>
          <a:p>
            <a:r>
              <a:rPr lang="en-US" dirty="0" err="1" smtClean="0"/>
              <a:t>Muchos</a:t>
            </a:r>
            <a:r>
              <a:rPr lang="en-US" baseline="0" dirty="0" smtClean="0"/>
              <a:t> de los </a:t>
            </a:r>
            <a:r>
              <a:rPr lang="en-US" baseline="0" dirty="0" err="1" smtClean="0"/>
              <a:t>mitos</a:t>
            </a:r>
            <a:r>
              <a:rPr lang="en-US" baseline="0" dirty="0" smtClean="0"/>
              <a:t> y los </a:t>
            </a:r>
            <a:r>
              <a:rPr lang="en-US" baseline="0" dirty="0" err="1" smtClean="0"/>
              <a:t>esterotipos</a:t>
            </a:r>
            <a:r>
              <a:rPr lang="en-US" baseline="0" dirty="0" smtClean="0"/>
              <a:t> son </a:t>
            </a:r>
            <a:r>
              <a:rPr lang="en-US" baseline="0" dirty="0" err="1" smtClean="0"/>
              <a:t>antcuadas</a:t>
            </a:r>
            <a:r>
              <a:rPr lang="en-US" baseline="0" dirty="0" smtClean="0"/>
              <a:t>, y para </a:t>
            </a:r>
            <a:r>
              <a:rPr lang="en-US" baseline="0" dirty="0" err="1" smtClean="0"/>
              <a:t>etiquetar</a:t>
            </a:r>
            <a:r>
              <a:rPr lang="en-US" baseline="0" dirty="0" smtClean="0"/>
              <a:t> un </a:t>
            </a:r>
            <a:r>
              <a:rPr lang="en-US" baseline="0" dirty="0" err="1" smtClean="0"/>
              <a:t>grupo</a:t>
            </a:r>
            <a:r>
              <a:rPr lang="en-US" baseline="0" dirty="0" smtClean="0"/>
              <a:t> </a:t>
            </a:r>
            <a:r>
              <a:rPr lang="en-US" baseline="0" dirty="0" err="1" smtClean="0"/>
              <a:t>entero</a:t>
            </a:r>
            <a:r>
              <a:rPr lang="en-US" baseline="0" dirty="0" smtClean="0"/>
              <a:t> </a:t>
            </a:r>
            <a:r>
              <a:rPr lang="en-US" baseline="0" dirty="0" err="1" smtClean="0"/>
              <a:t>es</a:t>
            </a:r>
            <a:r>
              <a:rPr lang="en-US" baseline="0" dirty="0" smtClean="0"/>
              <a:t> </a:t>
            </a:r>
            <a:r>
              <a:rPr lang="en-US" baseline="0" dirty="0" err="1" smtClean="0"/>
              <a:t>discriminacion</a:t>
            </a:r>
            <a:r>
              <a:rPr lang="en-US" baseline="0" dirty="0" smtClean="0"/>
              <a:t>.</a:t>
            </a:r>
          </a:p>
          <a:p>
            <a:r>
              <a:rPr lang="es-ES_tradnl" dirty="0" smtClean="0"/>
              <a:t>Para la inmensa mayoría de Roma respetuosos de la ley, la carga del estereotipo criminal es una señal más que nunca pueden obtener una oportunidad en su lucha por la aceptación e integración.</a:t>
            </a:r>
          </a:p>
          <a:p>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7</a:t>
            </a:fld>
            <a:endParaRPr lang="es-ES_tradnl"/>
          </a:p>
        </p:txBody>
      </p:sp>
    </p:spTree>
    <p:extLst>
      <p:ext uri="{BB962C8B-B14F-4D97-AF65-F5344CB8AC3E}">
        <p14:creationId xmlns:p14="http://schemas.microsoft.com/office/powerpoint/2010/main" val="100440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Los</a:t>
            </a:r>
            <a:r>
              <a:rPr lang="en-US" b="1" baseline="0" dirty="0" smtClean="0"/>
              <a:t> </a:t>
            </a:r>
            <a:r>
              <a:rPr lang="en-US" b="1" baseline="0" dirty="0" err="1" smtClean="0"/>
              <a:t>temas</a:t>
            </a:r>
            <a:r>
              <a:rPr lang="en-US" b="1" baseline="0" dirty="0" smtClean="0"/>
              <a:t> </a:t>
            </a:r>
            <a:r>
              <a:rPr lang="en-US" b="1" baseline="0" dirty="0" err="1" smtClean="0"/>
              <a:t>culturales</a:t>
            </a:r>
            <a:r>
              <a:rPr lang="en-US" b="1" baseline="0" dirty="0" smtClean="0"/>
              <a:t> </a:t>
            </a:r>
            <a:r>
              <a:rPr lang="en-US" b="1" baseline="0" dirty="0" err="1" smtClean="0"/>
              <a:t>reflejan</a:t>
            </a:r>
            <a:r>
              <a:rPr lang="en-US" b="1" baseline="0" dirty="0" smtClean="0"/>
              <a:t> la </a:t>
            </a:r>
            <a:r>
              <a:rPr lang="en-US" b="1" baseline="0" dirty="0" err="1" smtClean="0"/>
              <a:t>mentalidad</a:t>
            </a:r>
            <a:r>
              <a:rPr lang="en-US" b="1" baseline="0" dirty="0" smtClean="0"/>
              <a:t> de los </a:t>
            </a:r>
            <a:r>
              <a:rPr lang="en-US" b="1" baseline="0" dirty="0" err="1" smtClean="0"/>
              <a:t>gitanos</a:t>
            </a:r>
            <a:endParaRPr lang="en-US" b="1" dirty="0" smtClean="0"/>
          </a:p>
          <a:p>
            <a:r>
              <a:rPr lang="en-US" b="1" dirty="0" smtClean="0"/>
              <a:t>El</a:t>
            </a:r>
            <a:r>
              <a:rPr lang="en-US" b="1" baseline="0" dirty="0" smtClean="0"/>
              <a:t> </a:t>
            </a:r>
            <a:r>
              <a:rPr lang="en-US" b="1" baseline="0" dirty="0" err="1" smtClean="0"/>
              <a:t>orgullo</a:t>
            </a:r>
            <a:r>
              <a:rPr lang="en-US" b="1" baseline="0" dirty="0" smtClean="0"/>
              <a:t> </a:t>
            </a:r>
            <a:r>
              <a:rPr lang="en-US" baseline="0" dirty="0" smtClean="0"/>
              <a:t>o el </a:t>
            </a:r>
            <a:r>
              <a:rPr lang="en-US" baseline="0" dirty="0" err="1" smtClean="0"/>
              <a:t>etnocentrismo</a:t>
            </a:r>
            <a:r>
              <a:rPr lang="en-US" baseline="0" dirty="0" smtClean="0"/>
              <a:t> entre los </a:t>
            </a:r>
            <a:r>
              <a:rPr lang="en-US" baseline="0" dirty="0" err="1" smtClean="0"/>
              <a:t>gitanos</a:t>
            </a:r>
            <a:r>
              <a:rPr lang="en-US" baseline="0" dirty="0" smtClean="0"/>
              <a:t>. Este </a:t>
            </a:r>
            <a:r>
              <a:rPr lang="en-US" baseline="0" dirty="0" err="1" smtClean="0"/>
              <a:t>es</a:t>
            </a:r>
            <a:r>
              <a:rPr lang="en-US" baseline="0" dirty="0" smtClean="0"/>
              <a:t> </a:t>
            </a:r>
            <a:r>
              <a:rPr lang="en-US" baseline="0" dirty="0" err="1" smtClean="0"/>
              <a:t>reflejado</a:t>
            </a:r>
            <a:r>
              <a:rPr lang="en-US" baseline="0" dirty="0" smtClean="0"/>
              <a:t> en </a:t>
            </a:r>
            <a:r>
              <a:rPr lang="en-US" baseline="0" dirty="0" err="1" smtClean="0"/>
              <a:t>en</a:t>
            </a:r>
            <a:r>
              <a:rPr lang="en-US" baseline="0" dirty="0" smtClean="0"/>
              <a:t> la </a:t>
            </a:r>
            <a:r>
              <a:rPr lang="en-US" baseline="0" dirty="0" err="1" smtClean="0"/>
              <a:t>gitana</a:t>
            </a:r>
            <a:r>
              <a:rPr lang="en-US" baseline="0" dirty="0" smtClean="0"/>
              <a:t> </a:t>
            </a:r>
            <a:r>
              <a:rPr lang="en-US" baseline="0" dirty="0" err="1" smtClean="0"/>
              <a:t>concepcion</a:t>
            </a:r>
            <a:r>
              <a:rPr lang="en-US" baseline="0" dirty="0" smtClean="0"/>
              <a:t> de </a:t>
            </a:r>
            <a:r>
              <a:rPr lang="en-US" baseline="0" dirty="0" err="1" smtClean="0"/>
              <a:t>sus</a:t>
            </a:r>
            <a:r>
              <a:rPr lang="en-US" baseline="0" dirty="0" smtClean="0"/>
              <a:t> </a:t>
            </a:r>
            <a:r>
              <a:rPr lang="en-US" baseline="0" dirty="0" err="1" smtClean="0"/>
              <a:t>atributos</a:t>
            </a:r>
            <a:r>
              <a:rPr lang="en-US" baseline="0" dirty="0" smtClean="0"/>
              <a:t> </a:t>
            </a:r>
            <a:r>
              <a:rPr lang="en-US" baseline="0" dirty="0" err="1" smtClean="0"/>
              <a:t>fisicos</a:t>
            </a:r>
            <a:r>
              <a:rPr lang="en-US" baseline="0" dirty="0" smtClean="0"/>
              <a:t>, </a:t>
            </a:r>
            <a:r>
              <a:rPr lang="en-US" baseline="0" dirty="0" err="1" smtClean="0"/>
              <a:t>culturales</a:t>
            </a:r>
            <a:r>
              <a:rPr lang="en-US" baseline="0" dirty="0" smtClean="0"/>
              <a:t>, y </a:t>
            </a:r>
            <a:r>
              <a:rPr lang="en-US" baseline="0" dirty="0" err="1" smtClean="0"/>
              <a:t>intelectual</a:t>
            </a:r>
            <a:r>
              <a:rPr lang="en-US" baseline="0" dirty="0" smtClean="0"/>
              <a:t>. </a:t>
            </a:r>
            <a:r>
              <a:rPr lang="en-US" baseline="0" dirty="0" err="1" smtClean="0"/>
              <a:t>Tiene</a:t>
            </a:r>
            <a:r>
              <a:rPr lang="en-US" baseline="0" dirty="0" smtClean="0"/>
              <a:t> </a:t>
            </a:r>
            <a:r>
              <a:rPr lang="en-US" baseline="0" dirty="0" err="1" smtClean="0"/>
              <a:t>una</a:t>
            </a:r>
            <a:r>
              <a:rPr lang="en-US" baseline="0" dirty="0" smtClean="0"/>
              <a:t> </a:t>
            </a:r>
            <a:r>
              <a:rPr lang="en-US" baseline="0" dirty="0" err="1" smtClean="0"/>
              <a:t>palabra</a:t>
            </a:r>
            <a:r>
              <a:rPr lang="en-US" baseline="0" dirty="0" smtClean="0"/>
              <a:t> para lo </a:t>
            </a:r>
            <a:r>
              <a:rPr lang="en-US" baseline="0" dirty="0" err="1" smtClean="0"/>
              <a:t>que</a:t>
            </a:r>
            <a:r>
              <a:rPr lang="en-US" baseline="0" dirty="0" smtClean="0"/>
              <a:t> no </a:t>
            </a:r>
            <a:r>
              <a:rPr lang="en-US" baseline="0" dirty="0" err="1" smtClean="0"/>
              <a:t>es</a:t>
            </a:r>
            <a:r>
              <a:rPr lang="en-US" baseline="0" dirty="0" smtClean="0"/>
              <a:t> </a:t>
            </a:r>
            <a:r>
              <a:rPr lang="en-US" baseline="0" dirty="0" err="1" smtClean="0"/>
              <a:t>gitano</a:t>
            </a:r>
            <a:r>
              <a:rPr lang="en-US" baseline="0" dirty="0" smtClean="0"/>
              <a:t>, “</a:t>
            </a:r>
            <a:r>
              <a:rPr lang="en-US" baseline="0" dirty="0" err="1" smtClean="0"/>
              <a:t>payo</a:t>
            </a:r>
            <a:r>
              <a:rPr lang="en-US" baseline="0" dirty="0" smtClean="0"/>
              <a:t>.” Y el </a:t>
            </a:r>
            <a:r>
              <a:rPr lang="en-US" baseline="0" dirty="0" err="1" smtClean="0"/>
              <a:t>hecho</a:t>
            </a:r>
            <a:r>
              <a:rPr lang="en-US" baseline="0" dirty="0" smtClean="0"/>
              <a:t> </a:t>
            </a:r>
            <a:r>
              <a:rPr lang="en-US" baseline="0" dirty="0" err="1" smtClean="0"/>
              <a:t>que</a:t>
            </a:r>
            <a:r>
              <a:rPr lang="en-US" baseline="0" dirty="0" smtClean="0"/>
              <a:t> </a:t>
            </a:r>
            <a:r>
              <a:rPr lang="en-US" baseline="0" dirty="0" err="1" smtClean="0"/>
              <a:t>necesite</a:t>
            </a:r>
            <a:r>
              <a:rPr lang="en-US" baseline="0" dirty="0" smtClean="0"/>
              <a:t> </a:t>
            </a:r>
            <a:r>
              <a:rPr lang="en-US" baseline="0" dirty="0" err="1" smtClean="0"/>
              <a:t>nacido</a:t>
            </a:r>
            <a:r>
              <a:rPr lang="en-US" baseline="0" dirty="0" smtClean="0"/>
              <a:t> </a:t>
            </a:r>
            <a:r>
              <a:rPr lang="en-US" baseline="0" dirty="0" err="1" smtClean="0"/>
              <a:t>como</a:t>
            </a:r>
            <a:r>
              <a:rPr lang="en-US" baseline="0" dirty="0" smtClean="0"/>
              <a:t> </a:t>
            </a:r>
            <a:r>
              <a:rPr lang="en-US" baseline="0" dirty="0" err="1" smtClean="0"/>
              <a:t>gitano</a:t>
            </a:r>
            <a:r>
              <a:rPr lang="en-US" baseline="0" dirty="0" smtClean="0"/>
              <a:t> para </a:t>
            </a:r>
            <a:r>
              <a:rPr lang="en-US" baseline="0" dirty="0" err="1" smtClean="0"/>
              <a:t>hacer</a:t>
            </a:r>
            <a:r>
              <a:rPr lang="en-US" baseline="0" dirty="0" smtClean="0"/>
              <a:t> </a:t>
            </a:r>
            <a:r>
              <a:rPr lang="en-US" baseline="0" dirty="0" err="1" smtClean="0"/>
              <a:t>cosas</a:t>
            </a:r>
            <a:r>
              <a:rPr lang="en-US" baseline="0" dirty="0" smtClean="0"/>
              <a:t> </a:t>
            </a:r>
            <a:r>
              <a:rPr lang="en-US" baseline="0" dirty="0" err="1" smtClean="0"/>
              <a:t>gitanas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flamenco y el </a:t>
            </a:r>
            <a:r>
              <a:rPr lang="en-US" baseline="0" dirty="0" err="1" smtClean="0"/>
              <a:t>cante</a:t>
            </a:r>
            <a:r>
              <a:rPr lang="en-US" baseline="0" dirty="0" smtClean="0"/>
              <a:t> </a:t>
            </a:r>
            <a:r>
              <a:rPr lang="en-US" baseline="0" dirty="0" err="1" smtClean="0"/>
              <a:t>jondo</a:t>
            </a:r>
            <a:r>
              <a:rPr lang="en-US" baseline="0" dirty="0" smtClean="0"/>
              <a:t>. </a:t>
            </a:r>
            <a:r>
              <a:rPr lang="es-ES_tradnl" sz="1200" kern="1200" dirty="0" smtClean="0">
                <a:solidFill>
                  <a:schemeClr val="tx1"/>
                </a:solidFill>
                <a:effectLst/>
                <a:latin typeface="+mn-lt"/>
                <a:ea typeface="+mn-ea"/>
                <a:cs typeface="+mn-cs"/>
              </a:rPr>
              <a:t>el cante jondo ha sido transmitida de las generaciones anteriores de la cultura gitana sin documentar ni ensenar. dicen que es “natural” y “innato”</a:t>
            </a:r>
            <a:endParaRPr lang="en-US" sz="1200" kern="1200" baseline="0" dirty="0" smtClean="0">
              <a:solidFill>
                <a:schemeClr val="tx1"/>
              </a:solidFill>
              <a:effectLst/>
              <a:latin typeface="+mn-lt"/>
              <a:ea typeface="+mn-ea"/>
              <a:cs typeface="+mn-cs"/>
            </a:endParaRPr>
          </a:p>
          <a:p>
            <a:r>
              <a:rPr lang="en-US" b="1" baseline="0" dirty="0" smtClean="0"/>
              <a:t>La </a:t>
            </a:r>
            <a:r>
              <a:rPr lang="en-US" b="1" baseline="0" dirty="0" err="1" smtClean="0"/>
              <a:t>lealtad</a:t>
            </a:r>
            <a:r>
              <a:rPr lang="en-US" b="1" baseline="0" dirty="0" smtClean="0"/>
              <a:t> </a:t>
            </a:r>
            <a:r>
              <a:rPr lang="en-US" baseline="0" dirty="0" err="1" smtClean="0"/>
              <a:t>es</a:t>
            </a:r>
            <a:r>
              <a:rPr lang="en-US" baseline="0" dirty="0" smtClean="0"/>
              <a:t> </a:t>
            </a:r>
            <a:r>
              <a:rPr lang="en-US" baseline="0" dirty="0" err="1" smtClean="0"/>
              <a:t>algo</a:t>
            </a:r>
            <a:r>
              <a:rPr lang="en-US" baseline="0" dirty="0" smtClean="0"/>
              <a:t> </a:t>
            </a:r>
            <a:r>
              <a:rPr lang="en-US" baseline="0" dirty="0" err="1" smtClean="0"/>
              <a:t>obvio</a:t>
            </a:r>
            <a:r>
              <a:rPr lang="en-US" baseline="0" dirty="0" smtClean="0"/>
              <a:t> entre los </a:t>
            </a:r>
            <a:r>
              <a:rPr lang="en-US" baseline="0" dirty="0" err="1" smtClean="0"/>
              <a:t>gitanos</a:t>
            </a:r>
            <a:r>
              <a:rPr lang="en-US" baseline="0" dirty="0" smtClean="0"/>
              <a:t>, </a:t>
            </a:r>
            <a:r>
              <a:rPr lang="en-US" baseline="0" dirty="0" err="1" smtClean="0"/>
              <a:t>visto</a:t>
            </a:r>
            <a:r>
              <a:rPr lang="en-US" baseline="0" dirty="0" smtClean="0"/>
              <a:t> a </a:t>
            </a:r>
            <a:r>
              <a:rPr lang="en-US" baseline="0" dirty="0" err="1" smtClean="0"/>
              <a:t>traves</a:t>
            </a:r>
            <a:r>
              <a:rPr lang="en-US" baseline="0" dirty="0" smtClean="0"/>
              <a:t> la </a:t>
            </a:r>
            <a:r>
              <a:rPr lang="en-US" baseline="0" dirty="0" err="1" smtClean="0"/>
              <a:t>realidad</a:t>
            </a:r>
            <a:r>
              <a:rPr lang="en-US" baseline="0" dirty="0" smtClean="0"/>
              <a:t> </a:t>
            </a:r>
            <a:r>
              <a:rPr lang="en-US" baseline="0" dirty="0" err="1" smtClean="0"/>
              <a:t>que</a:t>
            </a:r>
            <a:r>
              <a:rPr lang="en-US" baseline="0" dirty="0" smtClean="0"/>
              <a:t> </a:t>
            </a:r>
            <a:r>
              <a:rPr lang="en-US" baseline="0" dirty="0" err="1" smtClean="0"/>
              <a:t>tienen</a:t>
            </a:r>
            <a:r>
              <a:rPr lang="en-US" baseline="0" dirty="0" smtClean="0"/>
              <a:t> </a:t>
            </a:r>
            <a:r>
              <a:rPr lang="en-US" baseline="0" dirty="0" err="1" smtClean="0"/>
              <a:t>vinculo</a:t>
            </a:r>
            <a:r>
              <a:rPr lang="en-US" baseline="0" dirty="0" smtClean="0"/>
              <a:t>, con la </a:t>
            </a:r>
            <a:r>
              <a:rPr lang="en-US" baseline="0" dirty="0" err="1" smtClean="0"/>
              <a:t>demas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a:t>
            </a:r>
            <a:r>
              <a:rPr lang="en-US" baseline="0" dirty="0" err="1" smtClean="0"/>
              <a:t>cuando</a:t>
            </a:r>
            <a:r>
              <a:rPr lang="en-US" baseline="0" dirty="0" smtClean="0"/>
              <a:t> </a:t>
            </a:r>
            <a:r>
              <a:rPr lang="en-US" baseline="0" dirty="0" err="1" smtClean="0"/>
              <a:t>migraban</a:t>
            </a:r>
            <a:r>
              <a:rPr lang="en-US" baseline="0" dirty="0" smtClean="0"/>
              <a:t>, </a:t>
            </a:r>
            <a:r>
              <a:rPr lang="en-US" baseline="0" dirty="0" err="1" smtClean="0"/>
              <a:t>usaban</a:t>
            </a:r>
            <a:r>
              <a:rPr lang="en-US" baseline="0" dirty="0" smtClean="0"/>
              <a:t> el </a:t>
            </a:r>
            <a:r>
              <a:rPr lang="en-US" baseline="0" dirty="0" err="1" smtClean="0"/>
              <a:t>Patrin</a:t>
            </a:r>
            <a:r>
              <a:rPr lang="en-US" baseline="0" dirty="0" smtClean="0"/>
              <a:t> </a:t>
            </a:r>
            <a:r>
              <a:rPr lang="en-US" baseline="0" dirty="0" err="1" smtClean="0"/>
              <a:t>que</a:t>
            </a:r>
            <a:r>
              <a:rPr lang="en-US" baseline="0" dirty="0" smtClean="0"/>
              <a:t> </a:t>
            </a:r>
            <a:r>
              <a:rPr lang="en-US" baseline="0" dirty="0" err="1" smtClean="0"/>
              <a:t>es</a:t>
            </a:r>
            <a:r>
              <a:rPr lang="en-US" baseline="0" dirty="0" smtClean="0"/>
              <a:t> </a:t>
            </a:r>
            <a:r>
              <a:rPr lang="en-US" baseline="0" dirty="0" err="1" smtClean="0"/>
              <a:t>simbolos</a:t>
            </a:r>
            <a:r>
              <a:rPr lang="en-US" baseline="0" dirty="0" smtClean="0"/>
              <a:t> </a:t>
            </a:r>
            <a:r>
              <a:rPr lang="en-US" baseline="0" dirty="0" err="1" smtClean="0"/>
              <a:t>que</a:t>
            </a:r>
            <a:r>
              <a:rPr lang="en-US" baseline="0" dirty="0" smtClean="0"/>
              <a:t> </a:t>
            </a:r>
            <a:r>
              <a:rPr lang="en-US" baseline="0" dirty="0" err="1" smtClean="0"/>
              <a:t>guian</a:t>
            </a:r>
            <a:r>
              <a:rPr lang="en-US" baseline="0" dirty="0" smtClean="0"/>
              <a:t> </a:t>
            </a:r>
            <a:r>
              <a:rPr lang="en-US" baseline="0" dirty="0" err="1" smtClean="0"/>
              <a:t>otros</a:t>
            </a:r>
            <a:r>
              <a:rPr lang="en-US" baseline="0" dirty="0" smtClean="0"/>
              <a:t> </a:t>
            </a:r>
            <a:r>
              <a:rPr lang="en-US" baseline="0" dirty="0" err="1" smtClean="0"/>
              <a:t>gitanos</a:t>
            </a:r>
            <a:r>
              <a:rPr lang="en-US" baseline="0" dirty="0" smtClean="0"/>
              <a:t>, </a:t>
            </a:r>
            <a:r>
              <a:rPr lang="en-US" baseline="0" dirty="0" err="1" smtClean="0"/>
              <a:t>por</a:t>
            </a:r>
            <a:r>
              <a:rPr lang="en-US" baseline="0" dirty="0" smtClean="0"/>
              <a:t> </a:t>
            </a:r>
            <a:r>
              <a:rPr lang="en-US" baseline="0" dirty="0" err="1" smtClean="0"/>
              <a:t>ejemplo</a:t>
            </a:r>
            <a:r>
              <a:rPr lang="en-US" baseline="0" dirty="0" smtClean="0"/>
              <a:t> un </a:t>
            </a:r>
            <a:r>
              <a:rPr lang="en-US" baseline="0" dirty="0" err="1" smtClean="0"/>
              <a:t>cruz</a:t>
            </a:r>
            <a:r>
              <a:rPr lang="en-US" baseline="0" dirty="0" smtClean="0"/>
              <a:t> </a:t>
            </a:r>
            <a:r>
              <a:rPr lang="en-US" baseline="0" dirty="0" err="1" smtClean="0"/>
              <a:t>significa</a:t>
            </a:r>
            <a:r>
              <a:rPr lang="en-US" baseline="0" dirty="0" smtClean="0"/>
              <a:t> “</a:t>
            </a:r>
            <a:r>
              <a:rPr lang="en-US" baseline="0" dirty="0" err="1" smtClean="0"/>
              <a:t>aqui</a:t>
            </a:r>
            <a:r>
              <a:rPr lang="en-US" baseline="0" dirty="0" smtClean="0"/>
              <a:t> no </a:t>
            </a:r>
            <a:r>
              <a:rPr lang="en-US" baseline="0" dirty="0" err="1" smtClean="0"/>
              <a:t>dan</a:t>
            </a:r>
            <a:r>
              <a:rPr lang="en-US" baseline="0" dirty="0" smtClean="0"/>
              <a:t> nada.” hoy en </a:t>
            </a:r>
            <a:r>
              <a:rPr lang="en-US" baseline="0" dirty="0" err="1" smtClean="0"/>
              <a:t>dia</a:t>
            </a:r>
            <a:r>
              <a:rPr lang="en-US" baseline="0" dirty="0" smtClean="0"/>
              <a:t> la </a:t>
            </a:r>
            <a:r>
              <a:rPr lang="en-US" baseline="0" dirty="0" err="1" smtClean="0"/>
              <a:t>lealtad</a:t>
            </a:r>
            <a:r>
              <a:rPr lang="en-US" baseline="0" dirty="0" smtClean="0"/>
              <a:t> se </a:t>
            </a:r>
            <a:r>
              <a:rPr lang="en-US" baseline="0" dirty="0" err="1" smtClean="0"/>
              <a:t>muestra</a:t>
            </a:r>
            <a:r>
              <a:rPr lang="en-US" baseline="0" dirty="0" smtClean="0"/>
              <a:t> con la </a:t>
            </a:r>
            <a:r>
              <a:rPr lang="en-US" baseline="0" dirty="0" err="1" smtClean="0"/>
              <a:t>lealtad</a:t>
            </a:r>
            <a:r>
              <a:rPr lang="en-US" baseline="0" dirty="0" smtClean="0"/>
              <a:t> entre los </a:t>
            </a:r>
            <a:r>
              <a:rPr lang="en-US" baseline="0" dirty="0" err="1" smtClean="0"/>
              <a:t>clanes</a:t>
            </a:r>
            <a:r>
              <a:rPr lang="en-US" baseline="0" dirty="0" smtClean="0"/>
              <a:t> y la </a:t>
            </a:r>
            <a:r>
              <a:rPr lang="en-US" baseline="0" dirty="0" err="1" smtClean="0"/>
              <a:t>familia</a:t>
            </a:r>
            <a:r>
              <a:rPr lang="en-US" baseline="0" dirty="0" smtClean="0"/>
              <a:t>, y la </a:t>
            </a:r>
            <a:r>
              <a:rPr lang="en-US" baseline="0" dirty="0" err="1" smtClean="0"/>
              <a:t>necesitad</a:t>
            </a:r>
            <a:r>
              <a:rPr lang="en-US" baseline="0" dirty="0" smtClean="0"/>
              <a:t> de </a:t>
            </a:r>
            <a:r>
              <a:rPr lang="en-US" baseline="0" dirty="0" err="1" smtClean="0"/>
              <a:t>proteger</a:t>
            </a:r>
            <a:r>
              <a:rPr lang="en-US" baseline="0" dirty="0" smtClean="0"/>
              <a:t> </a:t>
            </a:r>
            <a:r>
              <a:rPr lang="en-US" baseline="0" dirty="0" err="1" smtClean="0"/>
              <a:t>otra</a:t>
            </a:r>
            <a:r>
              <a:rPr lang="en-US" baseline="0" dirty="0" smtClean="0"/>
              <a:t> </a:t>
            </a:r>
            <a:r>
              <a:rPr lang="en-US" baseline="0" dirty="0" err="1" smtClean="0"/>
              <a:t>roma</a:t>
            </a:r>
            <a:r>
              <a:rPr lang="en-US" baseline="0" dirty="0" smtClean="0"/>
              <a:t>. Y </a:t>
            </a:r>
            <a:r>
              <a:rPr lang="en-US" baseline="0" dirty="0" err="1" smtClean="0"/>
              <a:t>una</a:t>
            </a:r>
            <a:r>
              <a:rPr lang="en-US" baseline="0" dirty="0" smtClean="0"/>
              <a:t> </a:t>
            </a:r>
            <a:r>
              <a:rPr lang="en-US" baseline="0" dirty="0" err="1" smtClean="0"/>
              <a:t>cita</a:t>
            </a:r>
            <a:r>
              <a:rPr lang="en-US" baseline="0" dirty="0" smtClean="0"/>
              <a:t> de un </a:t>
            </a:r>
            <a:r>
              <a:rPr lang="en-US" baseline="0" dirty="0" err="1" smtClean="0"/>
              <a:t>gitano</a:t>
            </a:r>
            <a:r>
              <a:rPr lang="en-US" baseline="0" dirty="0" smtClean="0"/>
              <a:t> </a:t>
            </a:r>
            <a:r>
              <a:rPr lang="en-US" baseline="0" dirty="0" err="1" smtClean="0"/>
              <a:t>es</a:t>
            </a:r>
            <a:r>
              <a:rPr lang="en-US" baseline="0" dirty="0" smtClean="0"/>
              <a:t>  “</a:t>
            </a:r>
            <a:r>
              <a:rPr lang="en-US" baseline="0" dirty="0" err="1" smtClean="0"/>
              <a:t>Nuestra</a:t>
            </a:r>
            <a:r>
              <a:rPr lang="en-US" baseline="0" dirty="0" smtClean="0"/>
              <a:t> </a:t>
            </a:r>
            <a:r>
              <a:rPr lang="en-US" baseline="0" dirty="0" err="1" smtClean="0"/>
              <a:t>lealtad</a:t>
            </a:r>
            <a:r>
              <a:rPr lang="en-US" baseline="0" dirty="0" smtClean="0"/>
              <a:t> a </a:t>
            </a:r>
            <a:r>
              <a:rPr lang="en-US" baseline="0" dirty="0" err="1" smtClean="0"/>
              <a:t>uno</a:t>
            </a:r>
            <a:r>
              <a:rPr lang="en-US" baseline="0" dirty="0" smtClean="0"/>
              <a:t> al </a:t>
            </a:r>
            <a:r>
              <a:rPr lang="en-US" baseline="0" dirty="0" err="1" smtClean="0"/>
              <a:t>otro</a:t>
            </a:r>
            <a:r>
              <a:rPr lang="en-US" baseline="0" dirty="0" smtClean="0"/>
              <a:t> </a:t>
            </a:r>
            <a:r>
              <a:rPr lang="en-US" baseline="0" dirty="0" err="1" smtClean="0"/>
              <a:t>nos</a:t>
            </a:r>
            <a:r>
              <a:rPr lang="en-US" baseline="0" dirty="0" smtClean="0"/>
              <a:t> ha </a:t>
            </a:r>
            <a:r>
              <a:rPr lang="en-US" baseline="0" dirty="0" err="1" smtClean="0"/>
              <a:t>permitido</a:t>
            </a:r>
            <a:r>
              <a:rPr lang="en-US" baseline="0" dirty="0" smtClean="0"/>
              <a:t> </a:t>
            </a:r>
            <a:r>
              <a:rPr lang="en-US" baseline="0" dirty="0" err="1" smtClean="0"/>
              <a:t>sobrevivir</a:t>
            </a:r>
            <a:r>
              <a:rPr lang="en-US" baseline="0" dirty="0" smtClean="0"/>
              <a:t> </a:t>
            </a:r>
            <a:r>
              <a:rPr lang="en-US" baseline="0" dirty="0" err="1" smtClean="0"/>
              <a:t>durante</a:t>
            </a:r>
            <a:r>
              <a:rPr lang="en-US" baseline="0" dirty="0" smtClean="0"/>
              <a:t> </a:t>
            </a:r>
            <a:r>
              <a:rPr lang="en-US" baseline="0" dirty="0" err="1" smtClean="0"/>
              <a:t>todos</a:t>
            </a:r>
            <a:r>
              <a:rPr lang="en-US" baseline="0" dirty="0" smtClean="0"/>
              <a:t> los </a:t>
            </a:r>
            <a:r>
              <a:rPr lang="en-US" baseline="0" dirty="0" err="1" smtClean="0"/>
              <a:t>periodos</a:t>
            </a:r>
            <a:r>
              <a:rPr lang="en-US" baseline="0" dirty="0" smtClean="0"/>
              <a:t> de </a:t>
            </a:r>
            <a:r>
              <a:rPr lang="en-US" baseline="0" dirty="0" err="1" smtClean="0"/>
              <a:t>nuestra</a:t>
            </a:r>
            <a:r>
              <a:rPr lang="en-US" baseline="0" dirty="0" smtClean="0"/>
              <a:t> </a:t>
            </a:r>
            <a:r>
              <a:rPr lang="en-US" baseline="0" dirty="0" err="1" smtClean="0"/>
              <a:t>existencia</a:t>
            </a:r>
            <a:r>
              <a:rPr lang="en-US" baseline="0" dirty="0" smtClean="0"/>
              <a:t>. Y </a:t>
            </a:r>
            <a:r>
              <a:rPr lang="en-US" baseline="0" dirty="0" err="1" smtClean="0"/>
              <a:t>continuara</a:t>
            </a:r>
            <a:r>
              <a:rPr lang="en-US" baseline="0" dirty="0" smtClean="0"/>
              <a:t> </a:t>
            </a:r>
            <a:r>
              <a:rPr lang="en-US" baseline="0" dirty="0" err="1" smtClean="0"/>
              <a:t>siendo</a:t>
            </a:r>
            <a:r>
              <a:rPr lang="en-US" baseline="0" dirty="0" smtClean="0"/>
              <a:t>.</a:t>
            </a:r>
          </a:p>
          <a:p>
            <a:r>
              <a:rPr lang="en-US" b="1" baseline="0" dirty="0" smtClean="0"/>
              <a:t>La </a:t>
            </a:r>
            <a:r>
              <a:rPr lang="en-US" b="1" baseline="0" dirty="0" err="1" smtClean="0"/>
              <a:t>libertad</a:t>
            </a:r>
            <a:r>
              <a:rPr lang="en-US" b="1" baseline="0" dirty="0" smtClean="0"/>
              <a:t> </a:t>
            </a:r>
            <a:r>
              <a:rPr lang="en-US" baseline="0" dirty="0" err="1" smtClean="0"/>
              <a:t>es</a:t>
            </a:r>
            <a:r>
              <a:rPr lang="en-US" baseline="0" dirty="0" smtClean="0"/>
              <a:t> </a:t>
            </a:r>
            <a:r>
              <a:rPr lang="en-US" baseline="0" dirty="0" err="1" smtClean="0"/>
              <a:t>tambien</a:t>
            </a:r>
            <a:r>
              <a:rPr lang="en-US" baseline="0" dirty="0" smtClean="0"/>
              <a:t> un </a:t>
            </a:r>
            <a:r>
              <a:rPr lang="en-US" baseline="0" dirty="0" err="1" smtClean="0"/>
              <a:t>estereotipo</a:t>
            </a:r>
            <a:r>
              <a:rPr lang="en-US" baseline="0" dirty="0" smtClean="0"/>
              <a:t> y </a:t>
            </a:r>
            <a:r>
              <a:rPr lang="en-US" baseline="0" dirty="0" err="1" smtClean="0"/>
              <a:t>anticuado</a:t>
            </a:r>
            <a:r>
              <a:rPr lang="en-US" baseline="0" dirty="0" smtClean="0"/>
              <a:t>. </a:t>
            </a:r>
            <a:r>
              <a:rPr lang="en-US" baseline="0" dirty="0" err="1" smtClean="0"/>
              <a:t>Es</a:t>
            </a:r>
            <a:r>
              <a:rPr lang="en-US" baseline="0" dirty="0" smtClean="0"/>
              <a:t> la mas </a:t>
            </a:r>
            <a:r>
              <a:rPr lang="en-US" baseline="0" dirty="0" err="1" smtClean="0"/>
              <a:t>publicitada</a:t>
            </a:r>
            <a:r>
              <a:rPr lang="en-US" baseline="0" dirty="0" smtClean="0"/>
              <a:t> y </a:t>
            </a:r>
            <a:r>
              <a:rPr lang="en-US" baseline="0" dirty="0" err="1" smtClean="0"/>
              <a:t>romantica</a:t>
            </a:r>
            <a:r>
              <a:rPr lang="en-US" baseline="0" dirty="0" smtClean="0"/>
              <a:t> de </a:t>
            </a:r>
            <a:r>
              <a:rPr lang="en-US" baseline="0" dirty="0" err="1" smtClean="0"/>
              <a:t>todos</a:t>
            </a:r>
            <a:r>
              <a:rPr lang="en-US" baseline="0" dirty="0" smtClean="0"/>
              <a:t> los </a:t>
            </a:r>
            <a:r>
              <a:rPr lang="en-US" baseline="0" dirty="0" err="1" smtClean="0"/>
              <a:t>temas</a:t>
            </a:r>
            <a:r>
              <a:rPr lang="en-US" baseline="0" dirty="0" smtClean="0"/>
              <a:t>, </a:t>
            </a:r>
            <a:r>
              <a:rPr lang="en-US" baseline="0" dirty="0" err="1" smtClean="0"/>
              <a:t>es</a:t>
            </a:r>
            <a:r>
              <a:rPr lang="en-US" baseline="0" dirty="0" smtClean="0"/>
              <a:t> el </a:t>
            </a:r>
            <a:r>
              <a:rPr lang="en-US" baseline="0" dirty="0" err="1" smtClean="0"/>
              <a:t>enfasis</a:t>
            </a:r>
            <a:r>
              <a:rPr lang="en-US" baseline="0" dirty="0" smtClean="0"/>
              <a:t> en el placer y la </a:t>
            </a:r>
            <a:r>
              <a:rPr lang="en-US" baseline="0" dirty="0" err="1" smtClean="0"/>
              <a:t>ociosidad</a:t>
            </a:r>
            <a:r>
              <a:rPr lang="en-US" baseline="0" dirty="0" smtClean="0"/>
              <a:t>. Las </a:t>
            </a:r>
            <a:r>
              <a:rPr lang="en-US" baseline="0" dirty="0" err="1" smtClean="0"/>
              <a:t>ocupaciones</a:t>
            </a:r>
            <a:r>
              <a:rPr lang="en-US" baseline="0" dirty="0" smtClean="0"/>
              <a:t> </a:t>
            </a:r>
            <a:r>
              <a:rPr lang="en-US" baseline="0" dirty="0" err="1" smtClean="0"/>
              <a:t>tradicionales</a:t>
            </a:r>
            <a:r>
              <a:rPr lang="en-US" baseline="0" dirty="0" smtClean="0"/>
              <a:t> no </a:t>
            </a:r>
            <a:r>
              <a:rPr lang="en-US" baseline="0" dirty="0" err="1" smtClean="0"/>
              <a:t>permitan</a:t>
            </a:r>
            <a:r>
              <a:rPr lang="en-US" baseline="0" dirty="0" smtClean="0"/>
              <a:t> </a:t>
            </a:r>
            <a:r>
              <a:rPr lang="en-US" baseline="0" dirty="0" err="1" smtClean="0"/>
              <a:t>quedarles</a:t>
            </a:r>
            <a:r>
              <a:rPr lang="en-US" baseline="0" dirty="0" smtClean="0"/>
              <a:t> en </a:t>
            </a:r>
            <a:r>
              <a:rPr lang="en-US" baseline="0" dirty="0" err="1" smtClean="0"/>
              <a:t>ningun</a:t>
            </a:r>
            <a:r>
              <a:rPr lang="en-US" baseline="0" dirty="0" smtClean="0"/>
              <a:t> </a:t>
            </a:r>
            <a:r>
              <a:rPr lang="en-US" baseline="0" dirty="0" err="1" smtClean="0"/>
              <a:t>sitio</a:t>
            </a:r>
            <a:r>
              <a:rPr lang="en-US" baseline="0" dirty="0" smtClean="0"/>
              <a:t>, </a:t>
            </a:r>
            <a:r>
              <a:rPr lang="en-US" baseline="0" dirty="0" err="1" smtClean="0"/>
              <a:t>por</a:t>
            </a:r>
            <a:r>
              <a:rPr lang="en-US" baseline="0" dirty="0" smtClean="0"/>
              <a:t> </a:t>
            </a:r>
            <a:r>
              <a:rPr lang="en-US" baseline="0" dirty="0" err="1" smtClean="0"/>
              <a:t>eso</a:t>
            </a:r>
            <a:r>
              <a:rPr lang="en-US" baseline="0" dirty="0" smtClean="0"/>
              <a:t> </a:t>
            </a:r>
            <a:r>
              <a:rPr lang="en-US" baseline="0" dirty="0" err="1" smtClean="0"/>
              <a:t>pudieron</a:t>
            </a:r>
            <a:r>
              <a:rPr lang="en-US" baseline="0" dirty="0" smtClean="0"/>
              <a:t> </a:t>
            </a:r>
            <a:r>
              <a:rPr lang="en-US" baseline="0" dirty="0" err="1" smtClean="0"/>
              <a:t>viajar</a:t>
            </a:r>
            <a:r>
              <a:rPr lang="en-US" baseline="0" dirty="0" smtClean="0"/>
              <a:t> </a:t>
            </a:r>
            <a:r>
              <a:rPr lang="en-US" baseline="0" dirty="0" err="1" smtClean="0"/>
              <a:t>sitio</a:t>
            </a:r>
            <a:r>
              <a:rPr lang="en-US" baseline="0" dirty="0" smtClean="0"/>
              <a:t> a </a:t>
            </a:r>
            <a:r>
              <a:rPr lang="en-US" baseline="0" dirty="0" err="1" smtClean="0"/>
              <a:t>sitio</a:t>
            </a:r>
            <a:r>
              <a:rPr lang="en-US" baseline="0" dirty="0" smtClean="0"/>
              <a:t>.</a:t>
            </a:r>
          </a:p>
          <a:p>
            <a:r>
              <a:rPr lang="en-US" b="1" baseline="0" dirty="0" smtClean="0"/>
              <a:t>La Ley- </a:t>
            </a:r>
            <a:r>
              <a:rPr lang="en-US" b="0" baseline="0" dirty="0" smtClean="0"/>
              <a:t>El </a:t>
            </a:r>
            <a:r>
              <a:rPr lang="en-US" b="0" baseline="0" dirty="0" err="1" smtClean="0"/>
              <a:t>lema</a:t>
            </a:r>
            <a:r>
              <a:rPr lang="en-US" b="0" baseline="0" dirty="0" smtClean="0"/>
              <a:t> </a:t>
            </a:r>
            <a:r>
              <a:rPr lang="en-US" b="0" baseline="0" dirty="0" err="1" smtClean="0"/>
              <a:t>sobre</a:t>
            </a:r>
            <a:r>
              <a:rPr lang="en-US" b="0" baseline="0" dirty="0" smtClean="0"/>
              <a:t> la ley </a:t>
            </a:r>
            <a:r>
              <a:rPr lang="en-US" b="0" baseline="0" dirty="0" err="1" smtClean="0"/>
              <a:t>gitana</a:t>
            </a:r>
            <a:r>
              <a:rPr lang="en-US" b="0" baseline="0" dirty="0" smtClean="0"/>
              <a:t> </a:t>
            </a:r>
            <a:r>
              <a:rPr lang="en-US" b="0" baseline="0" dirty="0" err="1" smtClean="0"/>
              <a:t>es</a:t>
            </a:r>
            <a:r>
              <a:rPr lang="en-US" b="0" baseline="0" dirty="0" smtClean="0"/>
              <a:t> “se </a:t>
            </a:r>
            <a:r>
              <a:rPr lang="en-US" b="0" baseline="0" dirty="0" err="1" smtClean="0"/>
              <a:t>obedece</a:t>
            </a:r>
            <a:r>
              <a:rPr lang="en-US" b="0" baseline="0" dirty="0" smtClean="0"/>
              <a:t> </a:t>
            </a:r>
            <a:r>
              <a:rPr lang="en-US" b="0" baseline="0" dirty="0" err="1" smtClean="0"/>
              <a:t>pero</a:t>
            </a:r>
            <a:r>
              <a:rPr lang="en-US" b="0" baseline="0" dirty="0" smtClean="0"/>
              <a:t> no se </a:t>
            </a:r>
            <a:r>
              <a:rPr lang="en-US" b="0" baseline="0" dirty="0" err="1" smtClean="0"/>
              <a:t>cumple</a:t>
            </a:r>
            <a:r>
              <a:rPr lang="en-US" b="0" baseline="0" dirty="0" smtClean="0"/>
              <a:t>” y </a:t>
            </a:r>
            <a:r>
              <a:rPr lang="en-US" b="0" baseline="0" dirty="0" err="1" smtClean="0"/>
              <a:t>este</a:t>
            </a:r>
            <a:r>
              <a:rPr lang="en-US" b="0" baseline="0" dirty="0" smtClean="0"/>
              <a:t> describe </a:t>
            </a:r>
            <a:r>
              <a:rPr lang="en-US" b="0" baseline="0" dirty="0" err="1" smtClean="0"/>
              <a:t>como</a:t>
            </a:r>
            <a:r>
              <a:rPr lang="en-US" b="0" baseline="0" dirty="0" smtClean="0"/>
              <a:t> el </a:t>
            </a:r>
            <a:r>
              <a:rPr lang="en-US" b="0" baseline="0" dirty="0" err="1" smtClean="0"/>
              <a:t>gitano</a:t>
            </a:r>
            <a:r>
              <a:rPr lang="en-US" b="0" baseline="0" dirty="0" smtClean="0"/>
              <a:t> no </a:t>
            </a:r>
            <a:r>
              <a:rPr lang="en-US" b="0" baseline="0" dirty="0" err="1" smtClean="0"/>
              <a:t>sigue</a:t>
            </a:r>
            <a:r>
              <a:rPr lang="en-US" b="0" baseline="0" dirty="0" smtClean="0"/>
              <a:t> la ley </a:t>
            </a:r>
            <a:r>
              <a:rPr lang="en-US" b="0" baseline="0" dirty="0" err="1" smtClean="0"/>
              <a:t>espanola</a:t>
            </a:r>
            <a:r>
              <a:rPr lang="en-US" b="0" baseline="0" dirty="0" smtClean="0"/>
              <a:t>, </a:t>
            </a:r>
            <a:r>
              <a:rPr lang="en-US" b="0" baseline="0" dirty="0" err="1" smtClean="0"/>
              <a:t>pero</a:t>
            </a:r>
            <a:r>
              <a:rPr lang="en-US" b="0" baseline="0" dirty="0" smtClean="0"/>
              <a:t> </a:t>
            </a:r>
            <a:r>
              <a:rPr lang="en-US" b="0" baseline="0" dirty="0" err="1" smtClean="0"/>
              <a:t>intente</a:t>
            </a:r>
            <a:r>
              <a:rPr lang="en-US" b="0" baseline="0" dirty="0" smtClean="0"/>
              <a:t> a </a:t>
            </a:r>
            <a:r>
              <a:rPr lang="en-US" b="0" baseline="0" dirty="0" err="1" smtClean="0"/>
              <a:t>quedarse</a:t>
            </a:r>
            <a:r>
              <a:rPr lang="en-US" b="0" baseline="0" dirty="0" smtClean="0"/>
              <a:t> </a:t>
            </a:r>
            <a:r>
              <a:rPr lang="en-US" b="0" baseline="0" dirty="0" err="1" smtClean="0"/>
              <a:t>fuera</a:t>
            </a:r>
            <a:r>
              <a:rPr lang="en-US" b="0" baseline="0" dirty="0" smtClean="0"/>
              <a:t>, en </a:t>
            </a:r>
            <a:r>
              <a:rPr lang="en-US" b="0" baseline="0" dirty="0" err="1" smtClean="0"/>
              <a:t>sus</a:t>
            </a:r>
            <a:r>
              <a:rPr lang="en-US" b="0" baseline="0" dirty="0" smtClean="0"/>
              <a:t> </a:t>
            </a:r>
            <a:r>
              <a:rPr lang="en-US" b="0" baseline="0" dirty="0" err="1" smtClean="0"/>
              <a:t>propios</a:t>
            </a:r>
            <a:r>
              <a:rPr lang="en-US" b="0" baseline="0" dirty="0" smtClean="0"/>
              <a:t> </a:t>
            </a:r>
            <a:r>
              <a:rPr lang="en-US" b="0" baseline="0" dirty="0" err="1" smtClean="0"/>
              <a:t>asuntos</a:t>
            </a:r>
            <a:r>
              <a:rPr lang="en-US" b="0" baseline="0" dirty="0" smtClean="0"/>
              <a:t>.</a:t>
            </a:r>
            <a:endParaRPr lang="en-US" b="1" baseline="0" dirty="0" smtClean="0"/>
          </a:p>
          <a:p>
            <a:r>
              <a:rPr lang="en-US" b="1" baseline="0" dirty="0" err="1" smtClean="0"/>
              <a:t>Fatalismo</a:t>
            </a:r>
            <a:r>
              <a:rPr lang="en-US" b="1" baseline="0" dirty="0" smtClean="0"/>
              <a:t>- “</a:t>
            </a:r>
            <a:r>
              <a:rPr lang="en-US" b="0" baseline="0" dirty="0" err="1" smtClean="0"/>
              <a:t>tiene</a:t>
            </a:r>
            <a:r>
              <a:rPr lang="en-US" b="0" baseline="0" dirty="0" smtClean="0"/>
              <a:t> la </a:t>
            </a:r>
            <a:r>
              <a:rPr lang="en-US" b="0" baseline="0" dirty="0" err="1" smtClean="0"/>
              <a:t>alegria</a:t>
            </a:r>
            <a:r>
              <a:rPr lang="en-US" b="0" baseline="0" dirty="0" smtClean="0"/>
              <a:t> de </a:t>
            </a:r>
            <a:r>
              <a:rPr lang="en-US" b="0" baseline="0" dirty="0" err="1" smtClean="0"/>
              <a:t>estar</a:t>
            </a:r>
            <a:r>
              <a:rPr lang="en-US" b="0" baseline="0" dirty="0" smtClean="0"/>
              <a:t> </a:t>
            </a:r>
            <a:r>
              <a:rPr lang="en-US" b="0" baseline="0" dirty="0" err="1" smtClean="0"/>
              <a:t>triste</a:t>
            </a:r>
            <a:r>
              <a:rPr lang="en-US" b="0" baseline="0" dirty="0" smtClean="0"/>
              <a:t>.” </a:t>
            </a:r>
            <a:r>
              <a:rPr lang="en-US" b="0" baseline="0" dirty="0" err="1" smtClean="0"/>
              <a:t>Tienen</a:t>
            </a:r>
            <a:r>
              <a:rPr lang="en-US" b="0" baseline="0" dirty="0" smtClean="0"/>
              <a:t> </a:t>
            </a:r>
            <a:r>
              <a:rPr lang="en-US" b="0" baseline="0" dirty="0" err="1" smtClean="0"/>
              <a:t>una</a:t>
            </a:r>
            <a:r>
              <a:rPr lang="en-US" b="0" baseline="0" dirty="0" smtClean="0"/>
              <a:t> </a:t>
            </a:r>
            <a:r>
              <a:rPr lang="en-US" b="0" baseline="0" dirty="0" err="1" smtClean="0"/>
              <a:t>resistencia</a:t>
            </a:r>
            <a:r>
              <a:rPr lang="en-US" b="0" baseline="0" dirty="0" smtClean="0"/>
              <a:t> contra el </a:t>
            </a:r>
            <a:r>
              <a:rPr lang="en-US" b="0" baseline="0" dirty="0" err="1" smtClean="0"/>
              <a:t>cambio</a:t>
            </a:r>
            <a:r>
              <a:rPr lang="en-US" b="0" baseline="0" dirty="0" smtClean="0"/>
              <a:t>, y </a:t>
            </a:r>
            <a:r>
              <a:rPr lang="en-US" b="0" baseline="0" dirty="0" err="1" smtClean="0"/>
              <a:t>nunca</a:t>
            </a:r>
            <a:r>
              <a:rPr lang="en-US" b="0" baseline="0" dirty="0" smtClean="0"/>
              <a:t> </a:t>
            </a:r>
            <a:r>
              <a:rPr lang="en-US" b="0" baseline="0" dirty="0" err="1" smtClean="0"/>
              <a:t>cambie</a:t>
            </a:r>
            <a:r>
              <a:rPr lang="en-US" b="0" baseline="0" dirty="0" smtClean="0"/>
              <a:t> </a:t>
            </a:r>
            <a:r>
              <a:rPr lang="en-US" b="0" baseline="0" dirty="0" err="1" smtClean="0"/>
              <a:t>su</a:t>
            </a:r>
            <a:r>
              <a:rPr lang="en-US" b="0" baseline="0" dirty="0" smtClean="0"/>
              <a:t> </a:t>
            </a:r>
            <a:r>
              <a:rPr lang="en-US" b="0" baseline="0" dirty="0" err="1" smtClean="0"/>
              <a:t>situacion</a:t>
            </a:r>
            <a:r>
              <a:rPr lang="en-US" b="0" baseline="0" dirty="0" smtClean="0"/>
              <a:t>. El </a:t>
            </a:r>
            <a:r>
              <a:rPr lang="en-US" b="0" baseline="0" dirty="0" err="1" smtClean="0"/>
              <a:t>fatalismo</a:t>
            </a:r>
            <a:r>
              <a:rPr lang="en-US" b="0" baseline="0" dirty="0" smtClean="0"/>
              <a:t> </a:t>
            </a:r>
            <a:r>
              <a:rPr lang="en-US" b="0" baseline="0" dirty="0" err="1" smtClean="0"/>
              <a:t>es</a:t>
            </a:r>
            <a:r>
              <a:rPr lang="en-US" b="0" baseline="0" dirty="0" smtClean="0"/>
              <a:t> un </a:t>
            </a:r>
            <a:r>
              <a:rPr lang="en-US" b="0" baseline="0" dirty="0" err="1" smtClean="0"/>
              <a:t>destino</a:t>
            </a:r>
            <a:r>
              <a:rPr lang="en-US" b="0" baseline="0" dirty="0" smtClean="0"/>
              <a:t> inevitable </a:t>
            </a:r>
            <a:endParaRPr lang="en-US" b="1"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C2E8B7-26BC-4D9B-A965-83225E3E6084}" type="slidenum">
              <a:rPr lang="es-ES_tradnl" smtClean="0"/>
              <a:t>8</a:t>
            </a:fld>
            <a:endParaRPr lang="es-ES_tradnl"/>
          </a:p>
        </p:txBody>
      </p:sp>
    </p:spTree>
    <p:extLst>
      <p:ext uri="{BB962C8B-B14F-4D97-AF65-F5344CB8AC3E}">
        <p14:creationId xmlns:p14="http://schemas.microsoft.com/office/powerpoint/2010/main" val="2734320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Y</a:t>
            </a:r>
            <a:r>
              <a:rPr lang="en-US" baseline="0" dirty="0" smtClean="0"/>
              <a:t> </a:t>
            </a:r>
            <a:r>
              <a:rPr lang="en-US" baseline="0" dirty="0" err="1" smtClean="0"/>
              <a:t>por</a:t>
            </a:r>
            <a:r>
              <a:rPr lang="en-US" baseline="0" dirty="0" smtClean="0"/>
              <a:t> </a:t>
            </a:r>
            <a:r>
              <a:rPr lang="en-US" baseline="0" dirty="0" err="1" smtClean="0"/>
              <a:t>eso</a:t>
            </a:r>
            <a:r>
              <a:rPr lang="en-US" baseline="0" dirty="0" smtClean="0"/>
              <a:t> </a:t>
            </a:r>
            <a:r>
              <a:rPr lang="en-US" baseline="0" dirty="0" err="1" smtClean="0"/>
              <a:t>que</a:t>
            </a:r>
            <a:r>
              <a:rPr lang="en-US" baseline="0" dirty="0" smtClean="0"/>
              <a:t> </a:t>
            </a:r>
            <a:r>
              <a:rPr lang="en-US" baseline="0" dirty="0" err="1" smtClean="0"/>
              <a:t>pasa</a:t>
            </a:r>
            <a:r>
              <a:rPr lang="en-US" baseline="0" dirty="0" smtClean="0"/>
              <a:t> con </a:t>
            </a:r>
            <a:r>
              <a:rPr lang="en-US" baseline="0" dirty="0" err="1" smtClean="0"/>
              <a:t>este</a:t>
            </a:r>
            <a:r>
              <a:rPr lang="en-US" baseline="0" dirty="0" smtClean="0"/>
              <a:t> </a:t>
            </a:r>
            <a:r>
              <a:rPr lang="en-US" baseline="0" dirty="0" err="1" smtClean="0"/>
              <a:t>grupo</a:t>
            </a:r>
            <a:r>
              <a:rPr lang="en-US" baseline="0" dirty="0" smtClean="0"/>
              <a:t> </a:t>
            </a:r>
            <a:r>
              <a:rPr lang="en-US" baseline="0" dirty="0" err="1" smtClean="0"/>
              <a:t>es</a:t>
            </a:r>
            <a:r>
              <a:rPr lang="en-US" baseline="0" dirty="0" smtClean="0"/>
              <a:t> </a:t>
            </a:r>
            <a:r>
              <a:rPr lang="en-US" baseline="0" dirty="0" err="1" smtClean="0"/>
              <a:t>marginalizacion</a:t>
            </a:r>
            <a:r>
              <a:rPr lang="en-US" baseline="0" dirty="0" smtClean="0"/>
              <a:t>.</a:t>
            </a:r>
            <a:endParaRPr lang="es-ES_tradnl" dirty="0" smtClean="0"/>
          </a:p>
          <a:p>
            <a:pPr lvl="0"/>
            <a:r>
              <a:rPr lang="es-ES_tradnl" dirty="0" smtClean="0"/>
              <a:t>Marginalización o exclusión social ocurre cuando una sociedad decide que un grupo entero o raza de gente no sean importantes, y por lo tanto quedan excluidos y devaluados. Usualmente se dejan con pocos recursos, oportunidades y sin derechas </a:t>
            </a:r>
          </a:p>
          <a:p>
            <a:endParaRPr lang="es-ES_tradnl" dirty="0" smtClean="0"/>
          </a:p>
          <a:p>
            <a:r>
              <a:rPr lang="es-ES_tradnl" dirty="0" smtClean="0"/>
              <a:t>El resultado de la exclusión social de los individuos afectados se les impide participar en la vida económica, social y política de la sociedad donde viven. </a:t>
            </a:r>
            <a:endParaRPr lang="en-US" dirty="0" smtClean="0"/>
          </a:p>
          <a:p>
            <a:pPr marL="0" indent="0">
              <a:buNone/>
            </a:pPr>
            <a:endParaRPr lang="es-ES_trad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Problemas endémicos (baja esperanza de vida; alto analfabetismo, pobreza extrema, vivienda pobre) ahora son aumentados por el desempleo masivo y desproporcionado</a:t>
            </a:r>
          </a:p>
          <a:p>
            <a:endParaRPr lang="es-ES_tradnl" dirty="0"/>
          </a:p>
        </p:txBody>
      </p:sp>
      <p:sp>
        <p:nvSpPr>
          <p:cNvPr id="4" name="Slide Number Placeholder 3"/>
          <p:cNvSpPr>
            <a:spLocks noGrp="1"/>
          </p:cNvSpPr>
          <p:nvPr>
            <p:ph type="sldNum" sz="quarter" idx="10"/>
          </p:nvPr>
        </p:nvSpPr>
        <p:spPr/>
        <p:txBody>
          <a:bodyPr/>
          <a:lstStyle/>
          <a:p>
            <a:fld id="{5AC2E8B7-26BC-4D9B-A965-83225E3E6084}" type="slidenum">
              <a:rPr lang="es-ES_tradnl" smtClean="0"/>
              <a:t>9</a:t>
            </a:fld>
            <a:endParaRPr lang="es-ES_tradnl"/>
          </a:p>
        </p:txBody>
      </p:sp>
    </p:spTree>
    <p:extLst>
      <p:ext uri="{BB962C8B-B14F-4D97-AF65-F5344CB8AC3E}">
        <p14:creationId xmlns:p14="http://schemas.microsoft.com/office/powerpoint/2010/main" val="74913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64CF2E0-CCC4-4E1E-9902-C3C36AB3FDA4}" type="datetimeFigureOut">
              <a:rPr lang="en-US" smtClean="0"/>
              <a:t>5/13/2014</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F42FDE4-A7DD-41A7-A0A6-9B649FB43336}" type="slidenum">
              <a:rPr kumimoji="0" lang="en-US" smtClean="0"/>
              <a:t>‹#›</a:t>
            </a:fld>
            <a:endParaRPr kumimoji="0" lang="en-US" sz="1400" dirty="0">
              <a:solidFill>
                <a:srgbClr val="FFFFFF"/>
              </a:solidFill>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5/13/2014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5/13/2014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4CF2E0-CCC4-4E1E-9902-C3C36AB3FDA4}" type="datetimeFigureOut">
              <a:rPr lang="en-US" smtClean="0"/>
              <a:t>5/13/2014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64CF2E0-CCC4-4E1E-9902-C3C36AB3FDA4}" type="datetimeFigureOut">
              <a:rPr lang="en-US" smtClean="0"/>
              <a:t>5/13/2014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kumimoji="0"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F42FDE4-A7DD-41A7-A0A6-9B649FB43336}" type="slidenum">
              <a:rPr kumimoji="0" lang="en-US" smtClean="0"/>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4CF2E0-CCC4-4E1E-9902-C3C36AB3FDA4}" type="datetimeFigureOut">
              <a:rPr lang="en-US" smtClean="0"/>
              <a:t>5/13/2014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64CF2E0-CCC4-4E1E-9902-C3C36AB3FDA4}" type="datetimeFigureOut">
              <a:rPr lang="en-US" smtClean="0"/>
              <a:t>5/13/2014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4CF2E0-CCC4-4E1E-9902-C3C36AB3FDA4}" type="datetimeFigureOut">
              <a:rPr lang="en-US" smtClean="0"/>
              <a:t>5/13/2014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F2E0-CCC4-4E1E-9902-C3C36AB3FDA4}" type="datetimeFigureOut">
              <a:rPr lang="en-US" smtClean="0"/>
              <a:t>5/13/2014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F42FDE4-A7DD-41A7-A0A6-9B649FB4333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5/13/2014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F42FDE4-A7DD-41A7-A0A6-9B649FB43336}" type="slidenum">
              <a:rPr kumimoji="0" lang="en-US" smtClean="0"/>
              <a:t>‹#›</a:t>
            </a:fld>
            <a:endParaRPr kumimoji="0"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64CF2E0-CCC4-4E1E-9902-C3C36AB3FDA4}" type="datetimeFigureOut">
              <a:rPr lang="en-US" smtClean="0"/>
              <a:t>5/13/2014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kumimoji="0" lang="en-US" dirty="0"/>
          </a:p>
        </p:txBody>
      </p:sp>
      <p:sp>
        <p:nvSpPr>
          <p:cNvPr id="7" name="Slide Number Placeholder 6"/>
          <p:cNvSpPr>
            <a:spLocks noGrp="1"/>
          </p:cNvSpPr>
          <p:nvPr>
            <p:ph type="sldNum" sz="quarter" idx="12"/>
          </p:nvPr>
        </p:nvSpPr>
        <p:spPr>
          <a:xfrm>
            <a:off x="146304" y="6208776"/>
            <a:ext cx="457200" cy="457200"/>
          </a:xfrm>
        </p:spPr>
        <p:txBody>
          <a:bodyPr/>
          <a:lstStyle/>
          <a:p>
            <a:fld id="{6F42FDE4-A7DD-41A7-A0A6-9B649FB43336}" type="slidenum">
              <a:rPr kumimoji="0" lang="en-US" smtClean="0"/>
              <a:t>‹#›</a:t>
            </a:fld>
            <a:endParaRPr kumimoji="0"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lgn="r" eaLnBrk="1" latinLnBrk="0" hangingPunct="1"/>
            <a:fld id="{564CF2E0-CCC4-4E1E-9902-C3C36AB3FDA4}" type="datetimeFigureOut">
              <a:rPr lang="en-US" smtClean="0"/>
              <a:t>5/13/2014</a:t>
            </a:fld>
            <a:endParaRPr lang="en-US" sz="1400" dirty="0">
              <a:solidFill>
                <a:schemeClr val="tx2"/>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kumimoji="0" lang="en-US" sz="1400" dirty="0">
              <a:solidFill>
                <a:schemeClr val="tx2"/>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lgn="ctr" eaLnBrk="1" latinLnBrk="0" hangingPunct="1"/>
            <a:fld id="{6F42FDE4-A7DD-41A7-A0A6-9B649FB43336}" type="slidenum">
              <a:rPr kumimoji="0" lang="en-US" smtClean="0"/>
              <a:t>‹#›</a:t>
            </a:fld>
            <a:endParaRPr kumimoji="0" lang="en-US" sz="1400" dirty="0">
              <a:solidFill>
                <a:srgbClr val="FFFFFF"/>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SXS0F88KApM" TargetMode="External"/><Relationship Id="rId7" Type="http://schemas.openxmlformats.org/officeDocument/2006/relationships/image" Target="../media/image13.png"/><Relationship Id="rId2" Type="http://schemas.openxmlformats.org/officeDocument/2006/relationships/hyperlink" Target="http://www.youtube.com/watch?v=3esg2uyHRhw"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youtube.com/watch?v=OSRmTA6KeOI&amp;feature=youtu.be" TargetMode="External"/><Relationship Id="rId4" Type="http://schemas.openxmlformats.org/officeDocument/2006/relationships/hyperlink" Target="http://www.youtube.com/watch?v=0uayKtU-yw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Felicia Prestwood</a:t>
            </a:r>
          </a:p>
          <a:p>
            <a:r>
              <a:rPr lang="en-US" dirty="0" smtClean="0"/>
              <a:t>Adviser: Professor </a:t>
            </a:r>
            <a:r>
              <a:rPr lang="en-US" dirty="0" err="1" smtClean="0"/>
              <a:t>Donaldo</a:t>
            </a:r>
            <a:r>
              <a:rPr lang="en-US" dirty="0" smtClean="0"/>
              <a:t> </a:t>
            </a:r>
            <a:r>
              <a:rPr lang="en-US" dirty="0" err="1" smtClean="0"/>
              <a:t>Urioste</a:t>
            </a:r>
            <a:endParaRPr lang="es-ES_tradnl" dirty="0"/>
          </a:p>
        </p:txBody>
      </p:sp>
      <p:sp>
        <p:nvSpPr>
          <p:cNvPr id="3" name="Title 2"/>
          <p:cNvSpPr>
            <a:spLocks noGrp="1"/>
          </p:cNvSpPr>
          <p:nvPr>
            <p:ph type="ctrTitle"/>
          </p:nvPr>
        </p:nvSpPr>
        <p:spPr/>
        <p:txBody>
          <a:bodyPr>
            <a:normAutofit fontScale="90000"/>
          </a:bodyPr>
          <a:lstStyle/>
          <a:p>
            <a:r>
              <a:rPr lang="en-US" dirty="0" smtClean="0"/>
              <a:t>The Gypsy People in Southern Spain and Their Socio/Cultural Marginalization</a:t>
            </a:r>
            <a:endParaRPr lang="es-ES_tradnl" dirty="0"/>
          </a:p>
        </p:txBody>
      </p:sp>
    </p:spTree>
    <p:extLst>
      <p:ext uri="{BB962C8B-B14F-4D97-AF65-F5344CB8AC3E}">
        <p14:creationId xmlns:p14="http://schemas.microsoft.com/office/powerpoint/2010/main" val="481047661"/>
      </p:ext>
    </p:extLst>
  </p:cSld>
  <p:clrMapOvr>
    <a:masterClrMapping/>
  </p:clrMapOvr>
  <mc:AlternateContent xmlns:mc="http://schemas.openxmlformats.org/markup-compatibility/2006">
    <mc:Choice xmlns:p14="http://schemas.microsoft.com/office/powerpoint/2010/main" Requires="p14">
      <p:transition spd="slow" p14:dur="2000" advTm="7465"/>
    </mc:Choice>
    <mc:Fallback>
      <p:transition spd="slow" advTm="746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dirty="0" smtClean="0"/>
              <a:t>Expulsion</a:t>
            </a:r>
            <a:endParaRPr lang="es-ES_tradnl" dirty="0"/>
          </a:p>
        </p:txBody>
      </p:sp>
      <p:sp>
        <p:nvSpPr>
          <p:cNvPr id="3" name="Content Placeholder 2"/>
          <p:cNvSpPr>
            <a:spLocks noGrp="1"/>
          </p:cNvSpPr>
          <p:nvPr>
            <p:ph sz="quarter" idx="1"/>
          </p:nvPr>
        </p:nvSpPr>
        <p:spPr>
          <a:xfrm>
            <a:off x="0" y="1447800"/>
            <a:ext cx="8686800" cy="5638800"/>
          </a:xfrm>
        </p:spPr>
        <p:txBody>
          <a:bodyPr/>
          <a:lstStyle/>
          <a:p>
            <a:r>
              <a:rPr lang="en-US" sz="2800" dirty="0" smtClean="0"/>
              <a:t>“La Gran </a:t>
            </a:r>
            <a:r>
              <a:rPr lang="en-US" sz="2800" dirty="0" err="1" smtClean="0"/>
              <a:t>Redada</a:t>
            </a:r>
            <a:r>
              <a:rPr lang="en-US" sz="2800" dirty="0" smtClean="0"/>
              <a:t>” –The Great Gypsy Roundup in Spain,1749</a:t>
            </a:r>
          </a:p>
          <a:p>
            <a:r>
              <a:rPr lang="en-US" sz="2800" dirty="0" smtClean="0"/>
              <a:t>Holocaust/Dictatorship of Franco</a:t>
            </a:r>
          </a:p>
          <a:p>
            <a:pPr lvl="1"/>
            <a:r>
              <a:rPr lang="en-US" dirty="0" smtClean="0"/>
              <a:t>Anti-Vagrancy Laws</a:t>
            </a:r>
            <a:endParaRPr lang="en-US" dirty="0"/>
          </a:p>
          <a:p>
            <a:r>
              <a:rPr lang="en-US" sz="2800" dirty="0" smtClean="0"/>
              <a:t>Current times</a:t>
            </a:r>
            <a:endParaRPr lang="es-ES_tradnl" sz="2800" dirty="0"/>
          </a:p>
          <a:p>
            <a:endParaRPr lang="es-ES_tradnl"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817" t="4525" r="9785" b="5612"/>
          <a:stretch/>
        </p:blipFill>
        <p:spPr>
          <a:xfrm>
            <a:off x="5486400" y="2616791"/>
            <a:ext cx="3048001" cy="4064000"/>
          </a:xfrm>
          <a:prstGeom prst="rect">
            <a:avLst/>
          </a:prstGeom>
        </p:spPr>
      </p:pic>
    </p:spTree>
    <p:extLst>
      <p:ext uri="{BB962C8B-B14F-4D97-AF65-F5344CB8AC3E}">
        <p14:creationId xmlns:p14="http://schemas.microsoft.com/office/powerpoint/2010/main" val="2141801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Granada Today</a:t>
            </a:r>
            <a:endParaRPr lang="es-ES_tradnl" dirty="0"/>
          </a:p>
        </p:txBody>
      </p:sp>
      <p:sp>
        <p:nvSpPr>
          <p:cNvPr id="3" name="Content Placeholder 2"/>
          <p:cNvSpPr>
            <a:spLocks noGrp="1"/>
          </p:cNvSpPr>
          <p:nvPr>
            <p:ph sz="quarter" idx="1"/>
          </p:nvPr>
        </p:nvSpPr>
        <p:spPr/>
        <p:txBody>
          <a:bodyPr/>
          <a:lstStyle/>
          <a:p>
            <a:r>
              <a:rPr lang="en-US" dirty="0" smtClean="0"/>
              <a:t>Sedentary</a:t>
            </a:r>
            <a:endParaRPr lang="en-US" dirty="0"/>
          </a:p>
          <a:p>
            <a:r>
              <a:rPr lang="en-US" dirty="0" smtClean="0"/>
              <a:t>Social Status</a:t>
            </a:r>
            <a:endParaRPr lang="en-US" dirty="0"/>
          </a:p>
          <a:p>
            <a:r>
              <a:rPr lang="en-US" dirty="0" smtClean="0"/>
              <a:t>The role the Roma play in Spanish nationalism</a:t>
            </a:r>
          </a:p>
          <a:p>
            <a:r>
              <a:rPr lang="en-US" dirty="0" smtClean="0"/>
              <a:t>Live in the </a:t>
            </a:r>
            <a:r>
              <a:rPr lang="en-US" dirty="0" err="1" smtClean="0"/>
              <a:t>Sacromonte</a:t>
            </a:r>
            <a:r>
              <a:rPr lang="en-US" dirty="0" smtClean="0"/>
              <a:t> Caves-San Miguel</a:t>
            </a:r>
          </a:p>
          <a:p>
            <a:endParaRPr lang="en-US" dirty="0"/>
          </a:p>
          <a:p>
            <a:r>
              <a:rPr lang="en-US" dirty="0" smtClean="0"/>
              <a:t> </a:t>
            </a:r>
          </a:p>
          <a:p>
            <a:endParaRPr lang="es-ES_tradn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648438"/>
            <a:ext cx="4224671" cy="292302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571"/>
          <a:stretch/>
        </p:blipFill>
        <p:spPr>
          <a:xfrm>
            <a:off x="228600" y="3657600"/>
            <a:ext cx="4356752" cy="2923022"/>
          </a:xfrm>
          <a:prstGeom prst="rect">
            <a:avLst/>
          </a:prstGeom>
        </p:spPr>
      </p:pic>
    </p:spTree>
    <p:extLst>
      <p:ext uri="{BB962C8B-B14F-4D97-AF65-F5344CB8AC3E}">
        <p14:creationId xmlns:p14="http://schemas.microsoft.com/office/powerpoint/2010/main" val="2672095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Crisis</a:t>
            </a:r>
            <a:endParaRPr lang="es-ES_tradnl"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600" y="3723868"/>
            <a:ext cx="4529882" cy="284705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061" y="3706148"/>
            <a:ext cx="3981339" cy="2882493"/>
          </a:xfrm>
          <a:prstGeom prst="rect">
            <a:avLst/>
          </a:prstGeom>
        </p:spPr>
      </p:pic>
      <p:sp>
        <p:nvSpPr>
          <p:cNvPr id="6" name="TextBox 5"/>
          <p:cNvSpPr txBox="1"/>
          <p:nvPr/>
        </p:nvSpPr>
        <p:spPr>
          <a:xfrm>
            <a:off x="457200" y="1600200"/>
            <a:ext cx="80772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The economic crisis greatly affects the Gypsies in Spain</a:t>
            </a:r>
          </a:p>
          <a:p>
            <a:pPr marL="285750" indent="-285750">
              <a:buFont typeface="Arial" panose="020B0604020202020204" pitchFamily="34" charset="0"/>
              <a:buChar char="•"/>
            </a:pPr>
            <a:r>
              <a:rPr lang="en-US" sz="2800" dirty="0" smtClean="0"/>
              <a:t>Surprise Evictions</a:t>
            </a:r>
            <a:endParaRPr lang="es-ES_tradnl" sz="2800" dirty="0"/>
          </a:p>
        </p:txBody>
      </p:sp>
    </p:spTree>
    <p:extLst>
      <p:ext uri="{BB962C8B-B14F-4D97-AF65-F5344CB8AC3E}">
        <p14:creationId xmlns:p14="http://schemas.microsoft.com/office/powerpoint/2010/main" val="1393225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Surprise Evictions</a:t>
            </a:r>
            <a:endParaRPr lang="es-ES_tradnl" dirty="0"/>
          </a:p>
        </p:txBody>
      </p:sp>
      <p:sp>
        <p:nvSpPr>
          <p:cNvPr id="3" name="Content Placeholder 2"/>
          <p:cNvSpPr>
            <a:spLocks noGrp="1"/>
          </p:cNvSpPr>
          <p:nvPr>
            <p:ph sz="quarter" idx="1"/>
          </p:nvPr>
        </p:nvSpPr>
        <p:spPr>
          <a:xfrm>
            <a:off x="304800" y="381000"/>
            <a:ext cx="8839200" cy="3733800"/>
          </a:xfrm>
        </p:spPr>
        <p:txBody>
          <a:bodyPr>
            <a:normAutofit lnSpcReduction="10000"/>
          </a:bodyPr>
          <a:lstStyle/>
          <a:p>
            <a:pPr marL="0" indent="0">
              <a:buNone/>
            </a:pPr>
            <a:endParaRPr lang="es-ES_tradnl" sz="2800" dirty="0">
              <a:hlinkClick r:id="rId2"/>
            </a:endParaRPr>
          </a:p>
          <a:p>
            <a:pPr marL="0" indent="0">
              <a:buNone/>
            </a:pPr>
            <a:endParaRPr lang="es-ES_tradnl" sz="2800" dirty="0" smtClean="0">
              <a:hlinkClick r:id="rId2"/>
            </a:endParaRPr>
          </a:p>
          <a:p>
            <a:r>
              <a:rPr lang="es-ES_tradnl" sz="2800" dirty="0" smtClean="0">
                <a:hlinkClick r:id="rId3"/>
              </a:rPr>
              <a:t>http</a:t>
            </a:r>
            <a:r>
              <a:rPr lang="es-ES_tradnl" sz="2800" dirty="0">
                <a:hlinkClick r:id="rId3"/>
              </a:rPr>
              <a:t>://www.youtube.com/watch?v=SXS0F88KApM</a:t>
            </a:r>
            <a:r>
              <a:rPr lang="es-ES_tradnl" sz="2800" dirty="0"/>
              <a:t> (1:28) *</a:t>
            </a:r>
          </a:p>
          <a:p>
            <a:r>
              <a:rPr lang="es-ES_tradnl" sz="2800" dirty="0">
                <a:hlinkClick r:id="rId4"/>
              </a:rPr>
              <a:t>http://www.youtube.com/watch?v=0uayKtU-yws</a:t>
            </a:r>
            <a:r>
              <a:rPr lang="es-ES_tradnl" sz="2800" dirty="0"/>
              <a:t> (2:58)** </a:t>
            </a:r>
            <a:r>
              <a:rPr lang="es-ES_tradnl" sz="2800" dirty="0" err="1"/>
              <a:t>first</a:t>
            </a:r>
            <a:r>
              <a:rPr lang="es-ES_tradnl" sz="2800" dirty="0"/>
              <a:t> min</a:t>
            </a:r>
          </a:p>
          <a:p>
            <a:r>
              <a:rPr lang="es-ES_tradnl" sz="2800" dirty="0">
                <a:hlinkClick r:id="rId5"/>
              </a:rPr>
              <a:t>http://www.youtube.com/watch?v=OSRmTA6KeOI&amp;feature=youtu.be</a:t>
            </a:r>
            <a:r>
              <a:rPr lang="es-ES_tradnl" sz="2800" dirty="0"/>
              <a:t> (2:54</a:t>
            </a:r>
            <a:r>
              <a:rPr lang="es-ES_tradnl" sz="2800" dirty="0" smtClean="0"/>
              <a:t>)</a:t>
            </a:r>
          </a:p>
          <a:p>
            <a:r>
              <a:rPr lang="es-ES_tradnl" sz="2800" dirty="0">
                <a:hlinkClick r:id="rId2"/>
              </a:rPr>
              <a:t>http://www.youtube.com/watch?v=3esg2uyHRhw</a:t>
            </a:r>
            <a:r>
              <a:rPr lang="es-ES_tradnl" sz="2800" dirty="0"/>
              <a:t> (55s</a:t>
            </a:r>
            <a:r>
              <a:rPr lang="es-ES_tradnl" sz="2800" dirty="0" smtClean="0"/>
              <a:t>)</a:t>
            </a:r>
          </a:p>
          <a:p>
            <a:endParaRPr lang="en-US" sz="2800" dirty="0"/>
          </a:p>
          <a:p>
            <a:endParaRPr lang="en-US" sz="2800" dirty="0" smtClean="0"/>
          </a:p>
          <a:p>
            <a:endParaRPr lang="es-ES_tradnl" sz="2800" dirty="0"/>
          </a:p>
          <a:p>
            <a:endParaRPr lang="es-ES_tradnl" sz="2800" dirty="0"/>
          </a:p>
          <a:p>
            <a:endParaRPr lang="es-ES_tradnl" dirty="0"/>
          </a:p>
        </p:txBody>
      </p:sp>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841" y="3810000"/>
            <a:ext cx="45884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6430" y="3685953"/>
            <a:ext cx="40671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365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05800" cy="1143000"/>
          </a:xfrm>
        </p:spPr>
        <p:txBody>
          <a:bodyPr>
            <a:normAutofit fontScale="90000"/>
          </a:bodyPr>
          <a:lstStyle/>
          <a:p>
            <a:r>
              <a:rPr lang="en-US" dirty="0" smtClean="0"/>
              <a:t>The Image of the Spanish Gypsy through Literature</a:t>
            </a:r>
            <a:endParaRPr lang="es-ES_tradnl" dirty="0"/>
          </a:p>
        </p:txBody>
      </p:sp>
      <p:sp>
        <p:nvSpPr>
          <p:cNvPr id="3" name="Content Placeholder 2"/>
          <p:cNvSpPr>
            <a:spLocks noGrp="1"/>
          </p:cNvSpPr>
          <p:nvPr>
            <p:ph sz="quarter" idx="1"/>
          </p:nvPr>
        </p:nvSpPr>
        <p:spPr>
          <a:xfrm>
            <a:off x="152400" y="1447800"/>
            <a:ext cx="8534400" cy="4572000"/>
          </a:xfrm>
        </p:spPr>
        <p:txBody>
          <a:bodyPr/>
          <a:lstStyle/>
          <a:p>
            <a:r>
              <a:rPr lang="en-US" sz="2800" dirty="0" smtClean="0"/>
              <a:t>The Golden Age of Literature (1499)- </a:t>
            </a:r>
            <a:r>
              <a:rPr lang="en-US" i="1" dirty="0" smtClean="0"/>
              <a:t>La </a:t>
            </a:r>
            <a:r>
              <a:rPr lang="en-US" i="1" dirty="0" err="1"/>
              <a:t>Celestina</a:t>
            </a:r>
            <a:r>
              <a:rPr lang="en-US" dirty="0"/>
              <a:t> </a:t>
            </a:r>
          </a:p>
          <a:p>
            <a:r>
              <a:rPr lang="en-US" sz="2800" dirty="0" smtClean="0"/>
              <a:t>Miguel de Cervantes </a:t>
            </a:r>
            <a:r>
              <a:rPr lang="en-US" sz="2800" i="1" dirty="0"/>
              <a:t>La </a:t>
            </a:r>
            <a:r>
              <a:rPr lang="en-US" sz="2800" i="1" dirty="0" err="1"/>
              <a:t>Gitanilla</a:t>
            </a:r>
            <a:r>
              <a:rPr lang="en-US" sz="2800" i="1" dirty="0"/>
              <a:t> </a:t>
            </a:r>
            <a:r>
              <a:rPr lang="en-US" sz="2800" dirty="0" smtClean="0"/>
              <a:t>1613-</a:t>
            </a:r>
            <a:r>
              <a:rPr lang="en-US" sz="2800" i="1" dirty="0" smtClean="0"/>
              <a:t>The Little Gypsy Girl</a:t>
            </a:r>
          </a:p>
          <a:p>
            <a:r>
              <a:rPr lang="en-US" sz="2800" dirty="0" smtClean="0"/>
              <a:t>Federico </a:t>
            </a:r>
            <a:r>
              <a:rPr lang="en-US" sz="2800" dirty="0"/>
              <a:t>Garcia Lorca </a:t>
            </a:r>
            <a:r>
              <a:rPr lang="en-US" sz="2800" i="1" dirty="0" err="1" smtClean="0"/>
              <a:t>Romancero</a:t>
            </a:r>
            <a:endParaRPr lang="en-US" sz="2800" i="1" dirty="0" smtClean="0"/>
          </a:p>
          <a:p>
            <a:pPr marL="0" indent="0">
              <a:buNone/>
            </a:pPr>
            <a:r>
              <a:rPr lang="en-US" sz="2800" i="1" dirty="0" smtClean="0"/>
              <a:t> Gitano- Gypsy Ballads</a:t>
            </a:r>
            <a:endParaRPr lang="en-US" sz="2800" dirty="0"/>
          </a:p>
          <a:p>
            <a:endParaRPr lang="es-ES_trad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31877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473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2118"/>
            <a:ext cx="9563100" cy="1143000"/>
          </a:xfrm>
        </p:spPr>
        <p:txBody>
          <a:bodyPr>
            <a:normAutofit/>
          </a:bodyPr>
          <a:lstStyle/>
          <a:p>
            <a:r>
              <a:rPr lang="en-US" sz="3200" dirty="0" smtClean="0"/>
              <a:t>Federico </a:t>
            </a:r>
            <a:r>
              <a:rPr lang="en-US" sz="3200" dirty="0" err="1" smtClean="0"/>
              <a:t>García</a:t>
            </a:r>
            <a:r>
              <a:rPr lang="en-US" sz="3200" dirty="0" smtClean="0"/>
              <a:t> Lorca </a:t>
            </a:r>
            <a:r>
              <a:rPr lang="en-US" sz="3200" i="1" dirty="0" smtClean="0"/>
              <a:t>San Miguel (Granada)</a:t>
            </a:r>
            <a:endParaRPr lang="es-ES_tradnl" sz="3200" dirty="0"/>
          </a:p>
        </p:txBody>
      </p:sp>
      <p:sp>
        <p:nvSpPr>
          <p:cNvPr id="15" name="TextBox 14"/>
          <p:cNvSpPr txBox="1"/>
          <p:nvPr/>
        </p:nvSpPr>
        <p:spPr>
          <a:xfrm>
            <a:off x="274320" y="625405"/>
            <a:ext cx="3810000" cy="6186309"/>
          </a:xfrm>
          <a:prstGeom prst="rect">
            <a:avLst/>
          </a:prstGeom>
          <a:noFill/>
        </p:spPr>
        <p:txBody>
          <a:bodyPr wrap="square" rtlCol="0">
            <a:spAutoFit/>
          </a:bodyPr>
          <a:lstStyle/>
          <a:p>
            <a:r>
              <a:rPr lang="en-US" dirty="0"/>
              <a:t>The waves dance on the beach</a:t>
            </a:r>
            <a:br>
              <a:rPr lang="en-US" dirty="0"/>
            </a:br>
            <a:r>
              <a:rPr lang="en-US" dirty="0"/>
              <a:t>to the verandas' roundel.</a:t>
            </a:r>
            <a:br>
              <a:rPr lang="en-US" dirty="0"/>
            </a:br>
            <a:r>
              <a:rPr lang="en-US" dirty="0"/>
              <a:t>The reeds give way to voices</a:t>
            </a:r>
            <a:br>
              <a:rPr lang="en-US" dirty="0"/>
            </a:br>
            <a:r>
              <a:rPr lang="en-US" dirty="0"/>
              <a:t>among the moon's houses.</a:t>
            </a:r>
            <a:br>
              <a:rPr lang="en-US" dirty="0"/>
            </a:br>
            <a:r>
              <a:rPr lang="en-US" dirty="0"/>
              <a:t>Along come women eating</a:t>
            </a:r>
            <a:br>
              <a:rPr lang="en-US" dirty="0"/>
            </a:br>
            <a:r>
              <a:rPr lang="en-US" dirty="0"/>
              <a:t>the seeds of the sunflowers;</a:t>
            </a:r>
            <a:br>
              <a:rPr lang="en-US" dirty="0"/>
            </a:br>
            <a:r>
              <a:rPr lang="en-US" dirty="0"/>
              <a:t>their buttocks, copper planets;</a:t>
            </a:r>
            <a:br>
              <a:rPr lang="en-US" dirty="0"/>
            </a:br>
            <a:r>
              <a:rPr lang="en-US" dirty="0"/>
              <a:t>their skirts, the night sky clouded.</a:t>
            </a:r>
            <a:br>
              <a:rPr lang="en-US" dirty="0"/>
            </a:br>
            <a:r>
              <a:rPr lang="en-US" dirty="0"/>
              <a:t>Along come noble knights</a:t>
            </a:r>
            <a:br>
              <a:rPr lang="en-US" dirty="0"/>
            </a:br>
            <a:r>
              <a:rPr lang="en-US" dirty="0"/>
              <a:t>and ladies of sad countenance,</a:t>
            </a:r>
            <a:br>
              <a:rPr lang="en-US" dirty="0"/>
            </a:br>
            <a:r>
              <a:rPr lang="en-US" dirty="0"/>
              <a:t>dark-eyed for the nightingales</a:t>
            </a:r>
            <a:br>
              <a:rPr lang="en-US" dirty="0"/>
            </a:br>
            <a:r>
              <a:rPr lang="en-US" dirty="0"/>
              <a:t>of spring and how they sounded</a:t>
            </a:r>
            <a:r>
              <a:rPr lang="en-US" dirty="0" smtClean="0"/>
              <a:t>.</a:t>
            </a:r>
          </a:p>
          <a:p>
            <a:endParaRPr lang="en-US" dirty="0"/>
          </a:p>
          <a:p>
            <a:r>
              <a:rPr lang="en-US" dirty="0"/>
              <a:t>Miguel stirs not a limb</a:t>
            </a:r>
            <a:br>
              <a:rPr lang="en-US" dirty="0"/>
            </a:br>
            <a:r>
              <a:rPr lang="en-US" dirty="0"/>
              <a:t>in the bedroom of his tower,</a:t>
            </a:r>
            <a:br>
              <a:rPr lang="en-US" dirty="0"/>
            </a:br>
            <a:r>
              <a:rPr lang="en-US" dirty="0"/>
              <a:t>his skirts of little mirrors</a:t>
            </a:r>
            <a:br>
              <a:rPr lang="en-US" dirty="0"/>
            </a:br>
            <a:r>
              <a:rPr lang="en-US" dirty="0"/>
              <a:t>glittering around him.</a:t>
            </a:r>
            <a:br>
              <a:rPr lang="en-US" dirty="0"/>
            </a:br>
            <a:r>
              <a:rPr lang="en-US" dirty="0"/>
              <a:t/>
            </a:r>
            <a:br>
              <a:rPr lang="en-US" dirty="0"/>
            </a:br>
            <a:r>
              <a:rPr lang="en-US" dirty="0"/>
              <a:t>San Miguel, king of balloons,</a:t>
            </a:r>
            <a:br>
              <a:rPr lang="en-US" dirty="0"/>
            </a:br>
            <a:r>
              <a:rPr lang="en-US" dirty="0"/>
              <a:t>odd numbers, lonely towers,</a:t>
            </a:r>
            <a:br>
              <a:rPr lang="en-US" dirty="0"/>
            </a:br>
            <a:r>
              <a:rPr lang="en-US" dirty="0"/>
              <a:t>and a Berber caravan</a:t>
            </a:r>
            <a:br>
              <a:rPr lang="en-US" dirty="0"/>
            </a:br>
            <a:r>
              <a:rPr lang="en-US" dirty="0"/>
              <a:t>full of argument and shouting. </a:t>
            </a:r>
            <a:endParaRPr lang="es-ES_tradnl" dirty="0"/>
          </a:p>
        </p:txBody>
      </p:sp>
      <p:sp>
        <p:nvSpPr>
          <p:cNvPr id="17" name="TextBox 16"/>
          <p:cNvSpPr txBox="1"/>
          <p:nvPr/>
        </p:nvSpPr>
        <p:spPr>
          <a:xfrm>
            <a:off x="3276600" y="625405"/>
            <a:ext cx="2590800" cy="5355312"/>
          </a:xfrm>
          <a:prstGeom prst="rect">
            <a:avLst/>
          </a:prstGeom>
          <a:noFill/>
        </p:spPr>
        <p:txBody>
          <a:bodyPr wrap="square" rtlCol="0">
            <a:spAutoFit/>
          </a:bodyPr>
          <a:lstStyle/>
          <a:p>
            <a:r>
              <a:rPr lang="es-ES_tradnl" dirty="0"/>
              <a:t>El mar baila por la playa, </a:t>
            </a:r>
            <a:br>
              <a:rPr lang="es-ES_tradnl" dirty="0"/>
            </a:br>
            <a:r>
              <a:rPr lang="es-ES_tradnl" dirty="0"/>
              <a:t>un poema de balcones. </a:t>
            </a:r>
            <a:br>
              <a:rPr lang="es-ES_tradnl" dirty="0"/>
            </a:br>
            <a:r>
              <a:rPr lang="es-ES_tradnl" dirty="0"/>
              <a:t>Las orillas de la luna </a:t>
            </a:r>
            <a:br>
              <a:rPr lang="es-ES_tradnl" dirty="0"/>
            </a:br>
            <a:r>
              <a:rPr lang="es-ES_tradnl" dirty="0"/>
              <a:t>pierden juncos, ganan voces. </a:t>
            </a:r>
            <a:br>
              <a:rPr lang="es-ES_tradnl" dirty="0"/>
            </a:br>
            <a:r>
              <a:rPr lang="es-ES_tradnl" dirty="0"/>
              <a:t>Vienen manolas comiendo </a:t>
            </a:r>
            <a:br>
              <a:rPr lang="es-ES_tradnl" dirty="0"/>
            </a:br>
            <a:r>
              <a:rPr lang="es-ES_tradnl" dirty="0"/>
              <a:t>semillas de girasoles, </a:t>
            </a:r>
            <a:br>
              <a:rPr lang="es-ES_tradnl" dirty="0"/>
            </a:br>
            <a:r>
              <a:rPr lang="es-ES_tradnl" dirty="0"/>
              <a:t>los culos grandes y ocultos </a:t>
            </a:r>
            <a:br>
              <a:rPr lang="es-ES_tradnl" dirty="0"/>
            </a:br>
            <a:r>
              <a:rPr lang="es-ES_tradnl" dirty="0"/>
              <a:t>como planetas de cobre. </a:t>
            </a:r>
            <a:br>
              <a:rPr lang="es-ES_tradnl" dirty="0"/>
            </a:br>
            <a:r>
              <a:rPr lang="es-ES_tradnl" dirty="0"/>
              <a:t>Vienen altos caballeros </a:t>
            </a:r>
            <a:br>
              <a:rPr lang="es-ES_tradnl" dirty="0"/>
            </a:br>
            <a:r>
              <a:rPr lang="es-ES_tradnl" dirty="0"/>
              <a:t>y damas de triste porte, </a:t>
            </a:r>
            <a:br>
              <a:rPr lang="es-ES_tradnl" dirty="0"/>
            </a:br>
            <a:r>
              <a:rPr lang="es-ES_tradnl" dirty="0"/>
              <a:t>morenas por la nostalgia </a:t>
            </a:r>
            <a:br>
              <a:rPr lang="es-ES_tradnl" dirty="0"/>
            </a:br>
            <a:r>
              <a:rPr lang="es-ES_tradnl" dirty="0"/>
              <a:t>de un ayer de ruiseñores. </a:t>
            </a:r>
            <a:br>
              <a:rPr lang="es-ES_tradnl" dirty="0"/>
            </a:br>
            <a:r>
              <a:rPr lang="es-ES_tradnl" dirty="0"/>
              <a:t>Y el obispo de Manila, </a:t>
            </a:r>
            <a:br>
              <a:rPr lang="es-ES_tradnl" dirty="0"/>
            </a:br>
            <a:r>
              <a:rPr lang="es-ES_tradnl" dirty="0"/>
              <a:t>ciego de azafrán y pobre, </a:t>
            </a:r>
            <a:br>
              <a:rPr lang="es-ES_tradnl" dirty="0"/>
            </a:br>
            <a:r>
              <a:rPr lang="es-ES_tradnl" dirty="0"/>
              <a:t>dice misa con dos filos </a:t>
            </a:r>
            <a:br>
              <a:rPr lang="es-ES_tradnl" dirty="0"/>
            </a:br>
            <a:r>
              <a:rPr lang="es-ES_tradnl" dirty="0"/>
              <a:t>para mujeres y hombres. </a:t>
            </a:r>
            <a:r>
              <a:rPr lang="es-ES_tradnl" dirty="0"/>
              <a:t/>
            </a:r>
            <a:br>
              <a:rPr lang="es-ES_tradnl" dirty="0"/>
            </a:br>
            <a:r>
              <a:rPr lang="es-ES_tradnl" dirty="0"/>
              <a:t/>
            </a:r>
            <a:br>
              <a:rPr lang="es-ES_tradnl" dirty="0"/>
            </a:br>
            <a:endParaRPr lang="es-ES_tradnl" dirty="0"/>
          </a:p>
          <a:p>
            <a:endParaRPr lang="es-ES_tradnl" dirty="0"/>
          </a:p>
        </p:txBody>
      </p:sp>
      <p:sp>
        <p:nvSpPr>
          <p:cNvPr id="19" name="TextBox 18"/>
          <p:cNvSpPr txBox="1"/>
          <p:nvPr/>
        </p:nvSpPr>
        <p:spPr>
          <a:xfrm>
            <a:off x="6019800" y="625405"/>
            <a:ext cx="2133600" cy="4801314"/>
          </a:xfrm>
          <a:prstGeom prst="rect">
            <a:avLst/>
          </a:prstGeom>
          <a:noFill/>
        </p:spPr>
        <p:txBody>
          <a:bodyPr wrap="square" rtlCol="0">
            <a:spAutoFit/>
          </a:bodyPr>
          <a:lstStyle/>
          <a:p>
            <a:r>
              <a:rPr lang="es-ES_tradnl" dirty="0"/>
              <a:t>San Miguel se estaba quieto </a:t>
            </a:r>
            <a:br>
              <a:rPr lang="es-ES_tradnl" dirty="0"/>
            </a:br>
            <a:r>
              <a:rPr lang="es-ES_tradnl" dirty="0"/>
              <a:t>en la alcoba de su torre, </a:t>
            </a:r>
            <a:br>
              <a:rPr lang="es-ES_tradnl" dirty="0"/>
            </a:br>
            <a:r>
              <a:rPr lang="es-ES_tradnl" dirty="0"/>
              <a:t>con las enaguas cuajadas </a:t>
            </a:r>
            <a:br>
              <a:rPr lang="es-ES_tradnl" dirty="0"/>
            </a:br>
            <a:r>
              <a:rPr lang="es-ES_tradnl" dirty="0"/>
              <a:t>de espejitos y entredoses. </a:t>
            </a:r>
            <a:br>
              <a:rPr lang="es-ES_tradnl" dirty="0"/>
            </a:br>
            <a:r>
              <a:rPr lang="es-ES_tradnl" dirty="0"/>
              <a:t/>
            </a:r>
            <a:br>
              <a:rPr lang="es-ES_tradnl" dirty="0"/>
            </a:br>
            <a:r>
              <a:rPr lang="es-ES_tradnl" dirty="0"/>
              <a:t>San Miguel, rey de los globos </a:t>
            </a:r>
            <a:br>
              <a:rPr lang="es-ES_tradnl" dirty="0"/>
            </a:br>
            <a:r>
              <a:rPr lang="es-ES_tradnl" dirty="0"/>
              <a:t>y de los números nones, </a:t>
            </a:r>
            <a:br>
              <a:rPr lang="es-ES_tradnl" dirty="0"/>
            </a:br>
            <a:r>
              <a:rPr lang="es-ES_tradnl" dirty="0"/>
              <a:t>en el primor berberisco </a:t>
            </a:r>
            <a:br>
              <a:rPr lang="es-ES_tradnl" dirty="0"/>
            </a:br>
            <a:r>
              <a:rPr lang="es-ES_tradnl" dirty="0"/>
              <a:t>de gritos y miradores.</a:t>
            </a:r>
            <a:r>
              <a:rPr lang="es-ES_tradnl" dirty="0"/>
              <a:t/>
            </a:r>
            <a:br>
              <a:rPr lang="es-ES_tradnl" dirty="0"/>
            </a:br>
            <a:endParaRPr lang="es-ES_tradnl" dirty="0"/>
          </a:p>
        </p:txBody>
      </p:sp>
    </p:spTree>
    <p:extLst>
      <p:ext uri="{BB962C8B-B14F-4D97-AF65-F5344CB8AC3E}">
        <p14:creationId xmlns:p14="http://schemas.microsoft.com/office/powerpoint/2010/main" val="3006635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s-ES_tradnl" dirty="0"/>
          </a:p>
        </p:txBody>
      </p:sp>
      <p:sp>
        <p:nvSpPr>
          <p:cNvPr id="3" name="Content Placeholder 2"/>
          <p:cNvSpPr>
            <a:spLocks noGrp="1"/>
          </p:cNvSpPr>
          <p:nvPr>
            <p:ph sz="quarter" idx="1"/>
          </p:nvPr>
        </p:nvSpPr>
        <p:spPr/>
        <p:txBody>
          <a:bodyPr/>
          <a:lstStyle/>
          <a:p>
            <a:pPr marL="0" indent="0">
              <a:buNone/>
            </a:pPr>
            <a:r>
              <a:rPr lang="en-US" dirty="0"/>
              <a:t>Romani prayer: “A land without Gypsies is a land without freedom, cursed is the land from which gypsies flee” but gypsies have no land to which they can flee, and in some lands where they have lived for centuries there is arguably a genocidal situation in the making</a:t>
            </a:r>
            <a:endParaRPr lang="es-ES_tradnl" dirty="0"/>
          </a:p>
          <a:p>
            <a:endParaRPr lang="es-ES_tradnl"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505200"/>
            <a:ext cx="4728933" cy="3153156"/>
          </a:xfrm>
          <a:prstGeom prst="rect">
            <a:avLst/>
          </a:prstGeom>
        </p:spPr>
      </p:pic>
    </p:spTree>
    <p:extLst>
      <p:ext uri="{BB962C8B-B14F-4D97-AF65-F5344CB8AC3E}">
        <p14:creationId xmlns:p14="http://schemas.microsoft.com/office/powerpoint/2010/main" val="2835607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s-ES_tradnl" dirty="0"/>
          </a:p>
        </p:txBody>
      </p:sp>
    </p:spTree>
    <p:extLst>
      <p:ext uri="{BB962C8B-B14F-4D97-AF65-F5344CB8AC3E}">
        <p14:creationId xmlns:p14="http://schemas.microsoft.com/office/powerpoint/2010/main" val="3461280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s-ES_tradnl" dirty="0"/>
          </a:p>
        </p:txBody>
      </p:sp>
      <p:sp>
        <p:nvSpPr>
          <p:cNvPr id="3" name="Content Placeholder 2"/>
          <p:cNvSpPr>
            <a:spLocks noGrp="1"/>
          </p:cNvSpPr>
          <p:nvPr>
            <p:ph sz="quarter" idx="1"/>
          </p:nvPr>
        </p:nvSpPr>
        <p:spPr/>
        <p:txBody>
          <a:bodyPr>
            <a:normAutofit fontScale="92500" lnSpcReduction="20000"/>
          </a:bodyPr>
          <a:lstStyle/>
          <a:p>
            <a:r>
              <a:rPr lang="en-US" dirty="0" smtClean="0"/>
              <a:t>Purpose</a:t>
            </a:r>
          </a:p>
          <a:p>
            <a:r>
              <a:rPr lang="en-US" dirty="0" smtClean="0"/>
              <a:t>Origin</a:t>
            </a:r>
          </a:p>
          <a:p>
            <a:r>
              <a:rPr lang="en-US" dirty="0" smtClean="0"/>
              <a:t>Definitions	</a:t>
            </a:r>
          </a:p>
          <a:p>
            <a:pPr lvl="1"/>
            <a:r>
              <a:rPr lang="en-US" dirty="0" smtClean="0"/>
              <a:t>Spanish Gypsy</a:t>
            </a:r>
          </a:p>
          <a:p>
            <a:pPr lvl="1"/>
            <a:r>
              <a:rPr lang="en-US" dirty="0" smtClean="0"/>
              <a:t>Stereotypes</a:t>
            </a:r>
            <a:endParaRPr lang="en-US" dirty="0"/>
          </a:p>
          <a:p>
            <a:pPr lvl="1"/>
            <a:r>
              <a:rPr lang="en-US" dirty="0" smtClean="0"/>
              <a:t>Cultural Themes</a:t>
            </a:r>
          </a:p>
          <a:p>
            <a:r>
              <a:rPr lang="en-US" dirty="0" smtClean="0"/>
              <a:t>Marginalization</a:t>
            </a:r>
          </a:p>
          <a:p>
            <a:r>
              <a:rPr lang="en-US" dirty="0" smtClean="0"/>
              <a:t>Expulsion</a:t>
            </a:r>
          </a:p>
          <a:p>
            <a:r>
              <a:rPr lang="en-US" dirty="0" smtClean="0"/>
              <a:t>Current Granada</a:t>
            </a:r>
          </a:p>
          <a:p>
            <a:pPr lvl="1"/>
            <a:r>
              <a:rPr lang="en-US" dirty="0" smtClean="0"/>
              <a:t>Economic Crisis</a:t>
            </a:r>
          </a:p>
          <a:p>
            <a:pPr lvl="1"/>
            <a:r>
              <a:rPr lang="en-US" dirty="0" smtClean="0"/>
              <a:t>Evictions</a:t>
            </a:r>
          </a:p>
          <a:p>
            <a:r>
              <a:rPr lang="en-US" dirty="0" smtClean="0"/>
              <a:t>Image in Literature</a:t>
            </a:r>
          </a:p>
          <a:p>
            <a:r>
              <a:rPr lang="en-US" dirty="0" smtClean="0"/>
              <a:t>Conclusion</a:t>
            </a:r>
          </a:p>
        </p:txBody>
      </p:sp>
    </p:spTree>
    <p:extLst>
      <p:ext uri="{BB962C8B-B14F-4D97-AF65-F5344CB8AC3E}">
        <p14:creationId xmlns:p14="http://schemas.microsoft.com/office/powerpoint/2010/main" val="1403842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
            <a:ext cx="7772400" cy="1143000"/>
          </a:xfrm>
        </p:spPr>
        <p:txBody>
          <a:bodyPr/>
          <a:lstStyle/>
          <a:p>
            <a:r>
              <a:rPr lang="en-US" dirty="0" smtClean="0"/>
              <a:t>Purpose		</a:t>
            </a:r>
            <a:endParaRPr lang="es-ES_tradnl" dirty="0"/>
          </a:p>
        </p:txBody>
      </p:sp>
      <p:sp>
        <p:nvSpPr>
          <p:cNvPr id="3" name="Content Placeholder 2"/>
          <p:cNvSpPr>
            <a:spLocks noGrp="1"/>
          </p:cNvSpPr>
          <p:nvPr>
            <p:ph sz="quarter" idx="1"/>
          </p:nvPr>
        </p:nvSpPr>
        <p:spPr>
          <a:xfrm>
            <a:off x="762000" y="1066800"/>
            <a:ext cx="7772400" cy="4572000"/>
          </a:xfrm>
        </p:spPr>
        <p:txBody>
          <a:bodyPr/>
          <a:lstStyle/>
          <a:p>
            <a:r>
              <a:rPr lang="en-US" dirty="0" smtClean="0"/>
              <a:t>The purpose of my project is to analyze the marginalized Romani people throughout history, especially those that live in the South of Spain. These proud outcasts have lived in Granada since they settled in 1492, while the rest of the gypsy race remained nomadic. My purpose is to study how they have lived there when the majority of people don’t tolerate their way of life.   </a:t>
            </a:r>
            <a:endParaRPr lang="es-ES_tradnl"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038600"/>
            <a:ext cx="434657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400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Origin</a:t>
            </a:r>
            <a:endParaRPr lang="es-ES_tradnl" dirty="0"/>
          </a:p>
        </p:txBody>
      </p:sp>
      <p:pic>
        <p:nvPicPr>
          <p:cNvPr id="4"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28599" y="2221232"/>
            <a:ext cx="8686801" cy="4382181"/>
          </a:xfrm>
        </p:spPr>
      </p:pic>
    </p:spTree>
    <p:extLst>
      <p:ext uri="{BB962C8B-B14F-4D97-AF65-F5344CB8AC3E}">
        <p14:creationId xmlns:p14="http://schemas.microsoft.com/office/powerpoint/2010/main" val="92816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2400"/>
            <a:ext cx="8839200" cy="1143000"/>
          </a:xfrm>
        </p:spPr>
        <p:txBody>
          <a:bodyPr>
            <a:normAutofit fontScale="90000"/>
          </a:bodyPr>
          <a:lstStyle/>
          <a:p>
            <a:r>
              <a:rPr lang="en-US" dirty="0" smtClean="0"/>
              <a:t>What has come to define the Roma people</a:t>
            </a:r>
            <a:endParaRPr lang="es-ES_tradnl" dirty="0"/>
          </a:p>
        </p:txBody>
      </p:sp>
      <p:sp>
        <p:nvSpPr>
          <p:cNvPr id="3" name="Content Placeholder 2"/>
          <p:cNvSpPr>
            <a:spLocks noGrp="1"/>
          </p:cNvSpPr>
          <p:nvPr>
            <p:ph sz="quarter" idx="1"/>
          </p:nvPr>
        </p:nvSpPr>
        <p:spPr/>
        <p:txBody>
          <a:bodyPr>
            <a:normAutofit/>
          </a:bodyPr>
          <a:lstStyle/>
          <a:p>
            <a:r>
              <a:rPr lang="en-US" sz="3600" dirty="0" smtClean="0"/>
              <a:t>Stereotypes</a:t>
            </a:r>
          </a:p>
          <a:p>
            <a:r>
              <a:rPr lang="en-US" sz="3600" dirty="0" smtClean="0"/>
              <a:t>Myths</a:t>
            </a:r>
          </a:p>
          <a:p>
            <a:r>
              <a:rPr lang="en-US" sz="3600" dirty="0" smtClean="0"/>
              <a:t>Traditional rituals</a:t>
            </a:r>
          </a:p>
          <a:p>
            <a:r>
              <a:rPr lang="en-US" sz="3600" dirty="0" smtClean="0"/>
              <a:t>Cultural themes</a:t>
            </a:r>
          </a:p>
          <a:p>
            <a:r>
              <a:rPr lang="en-US" sz="3600" dirty="0" smtClean="0"/>
              <a:t>History</a:t>
            </a:r>
          </a:p>
          <a:p>
            <a:r>
              <a:rPr lang="en-US" sz="3600" dirty="0" smtClean="0"/>
              <a:t>Literature</a:t>
            </a:r>
            <a:endParaRPr lang="es-ES_tradnl" sz="3600" dirty="0"/>
          </a:p>
        </p:txBody>
      </p:sp>
    </p:spTree>
    <p:extLst>
      <p:ext uri="{BB962C8B-B14F-4D97-AF65-F5344CB8AC3E}">
        <p14:creationId xmlns:p14="http://schemas.microsoft.com/office/powerpoint/2010/main" val="1887026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
            <a:ext cx="7772400" cy="1143000"/>
          </a:xfrm>
        </p:spPr>
        <p:txBody>
          <a:bodyPr/>
          <a:lstStyle/>
          <a:p>
            <a:r>
              <a:rPr lang="en-US" dirty="0" smtClean="0"/>
              <a:t>Spanish Gypsy</a:t>
            </a:r>
            <a:endParaRPr lang="es-ES_tradnl" dirty="0"/>
          </a:p>
        </p:txBody>
      </p:sp>
      <p:sp>
        <p:nvSpPr>
          <p:cNvPr id="3" name="Content Placeholder 2"/>
          <p:cNvSpPr>
            <a:spLocks noGrp="1"/>
          </p:cNvSpPr>
          <p:nvPr>
            <p:ph sz="quarter" idx="1"/>
          </p:nvPr>
        </p:nvSpPr>
        <p:spPr>
          <a:xfrm>
            <a:off x="0" y="838200"/>
            <a:ext cx="7772400" cy="6324600"/>
          </a:xfrm>
        </p:spPr>
        <p:txBody>
          <a:bodyPr/>
          <a:lstStyle/>
          <a:p>
            <a:pPr marL="0" indent="0">
              <a:buNone/>
            </a:pPr>
            <a:endParaRPr lang="en-US" sz="2400" dirty="0" smtClean="0"/>
          </a:p>
          <a:p>
            <a:r>
              <a:rPr lang="en-US" sz="2400" dirty="0" smtClean="0"/>
              <a:t>Sedentary- These are gypsies that have long ago stopped roaming </a:t>
            </a:r>
            <a:r>
              <a:rPr lang="en-US" sz="2400" dirty="0"/>
              <a:t>but held onto many of the occupations of their nomadic ancestors.  These two things go hand in hand because they have been able to remain sedentary because the art they share is an artistic appeal for example</a:t>
            </a:r>
            <a:r>
              <a:rPr lang="en-US" sz="2400" dirty="0" smtClean="0"/>
              <a:t>, art and </a:t>
            </a:r>
            <a:r>
              <a:rPr lang="en-US" sz="2400" dirty="0"/>
              <a:t>flamenco, </a:t>
            </a:r>
            <a:r>
              <a:rPr lang="en-US" sz="2400" dirty="0"/>
              <a:t>b</a:t>
            </a:r>
            <a:r>
              <a:rPr lang="en-US" sz="2400" dirty="0" smtClean="0"/>
              <a:t>ut </a:t>
            </a:r>
            <a:r>
              <a:rPr lang="en-US" sz="2400" dirty="0"/>
              <a:t>this doesn’t mean they are living </a:t>
            </a:r>
            <a:r>
              <a:rPr lang="en-US" sz="2400" dirty="0" smtClean="0"/>
              <a:t>well. </a:t>
            </a:r>
            <a:r>
              <a:rPr lang="en-US" sz="2400" dirty="0"/>
              <a:t>T</a:t>
            </a:r>
            <a:r>
              <a:rPr lang="en-US" sz="2400" dirty="0" smtClean="0"/>
              <a:t>hey </a:t>
            </a:r>
            <a:r>
              <a:rPr lang="en-US" sz="2400" dirty="0"/>
              <a:t>currently still live as the romanticized gypsy, but are also marginalized. </a:t>
            </a:r>
            <a:endParaRPr lang="en-US" sz="2400" dirty="0" smtClean="0"/>
          </a:p>
          <a:p>
            <a:r>
              <a:rPr lang="en-US" sz="2400" dirty="0" smtClean="0"/>
              <a:t>Flamenco- Originated in Andalusia, </a:t>
            </a:r>
          </a:p>
          <a:p>
            <a:pPr marL="0" indent="0">
              <a:buNone/>
            </a:pPr>
            <a:r>
              <a:rPr lang="en-US" sz="2400" dirty="0"/>
              <a:t> </a:t>
            </a:r>
            <a:r>
              <a:rPr lang="en-US" sz="2400" dirty="0" smtClean="0"/>
              <a:t>   and is the most visible face of </a:t>
            </a:r>
          </a:p>
          <a:p>
            <a:pPr marL="0" indent="0">
              <a:buNone/>
            </a:pPr>
            <a:r>
              <a:rPr lang="en-US" sz="2400" dirty="0" smtClean="0"/>
              <a:t>    Gypsies in Spain</a:t>
            </a:r>
            <a:endParaRPr lang="en-US" sz="2000" dirty="0" smtClean="0"/>
          </a:p>
          <a:p>
            <a:r>
              <a:rPr lang="en-US" sz="2400" dirty="0" smtClean="0"/>
              <a:t>The word Gypsy doesn’t have a</a:t>
            </a:r>
          </a:p>
          <a:p>
            <a:pPr marL="0" indent="0">
              <a:buNone/>
            </a:pPr>
            <a:r>
              <a:rPr lang="en-US" sz="2400" dirty="0"/>
              <a:t>	</a:t>
            </a:r>
            <a:r>
              <a:rPr lang="en-US" sz="2400" dirty="0" smtClean="0"/>
              <a:t>negative connotation in Spain</a:t>
            </a:r>
          </a:p>
          <a:p>
            <a:endParaRPr lang="es-ES_tradnl"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590260"/>
            <a:ext cx="4644655" cy="3093413"/>
          </a:xfrm>
          <a:prstGeom prst="rect">
            <a:avLst/>
          </a:prstGeom>
        </p:spPr>
      </p:pic>
    </p:spTree>
    <p:extLst>
      <p:ext uri="{BB962C8B-B14F-4D97-AF65-F5344CB8AC3E}">
        <p14:creationId xmlns:p14="http://schemas.microsoft.com/office/powerpoint/2010/main" val="871483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036638"/>
          </a:xfrm>
        </p:spPr>
        <p:txBody>
          <a:bodyPr/>
          <a:lstStyle/>
          <a:p>
            <a:r>
              <a:rPr lang="en-US" dirty="0" smtClean="0"/>
              <a:t>Stereotypes and Misconceptions</a:t>
            </a:r>
            <a:endParaRPr lang="es-ES_tradnl" dirty="0"/>
          </a:p>
        </p:txBody>
      </p:sp>
      <p:sp>
        <p:nvSpPr>
          <p:cNvPr id="3" name="Content Placeholder 2"/>
          <p:cNvSpPr>
            <a:spLocks noGrp="1"/>
          </p:cNvSpPr>
          <p:nvPr>
            <p:ph sz="quarter" idx="1"/>
          </p:nvPr>
        </p:nvSpPr>
        <p:spPr>
          <a:xfrm>
            <a:off x="228600" y="990600"/>
            <a:ext cx="8458200" cy="5029200"/>
          </a:xfrm>
        </p:spPr>
        <p:txBody>
          <a:bodyPr>
            <a:noAutofit/>
          </a:bodyPr>
          <a:lstStyle/>
          <a:p>
            <a:r>
              <a:rPr lang="en-US" sz="2800" dirty="0" smtClean="0"/>
              <a:t>Many myths are outdated</a:t>
            </a:r>
          </a:p>
          <a:p>
            <a:r>
              <a:rPr lang="en-US" sz="2800" dirty="0" smtClean="0"/>
              <a:t>Labeling </a:t>
            </a:r>
            <a:r>
              <a:rPr lang="en-US" sz="2800" dirty="0"/>
              <a:t>an entire ethnic group as criminal is </a:t>
            </a:r>
            <a:r>
              <a:rPr lang="en-US" sz="2800" dirty="0" smtClean="0"/>
              <a:t>discrimination</a:t>
            </a:r>
          </a:p>
          <a:p>
            <a:r>
              <a:rPr lang="en-US" sz="2800" dirty="0"/>
              <a:t>For the overwhelming majority of law-abiding </a:t>
            </a:r>
            <a:r>
              <a:rPr lang="en-US" sz="2800" dirty="0" smtClean="0"/>
              <a:t>Roma, the </a:t>
            </a:r>
            <a:r>
              <a:rPr lang="en-US" sz="2800" dirty="0"/>
              <a:t>burden of the criminal stereotype is one more sign that they can never get an even break in their struggle for acceptance and </a:t>
            </a:r>
            <a:r>
              <a:rPr lang="en-US" sz="2800" dirty="0" smtClean="0"/>
              <a:t>integration</a:t>
            </a:r>
          </a:p>
          <a:p>
            <a:pPr>
              <a:buFont typeface="Wingdings" panose="05000000000000000000" pitchFamily="2" charset="2"/>
              <a:buChar char="v"/>
            </a:pPr>
            <a:r>
              <a:rPr lang="en-US" sz="2800" dirty="0" smtClean="0"/>
              <a:t>Seductive	</a:t>
            </a:r>
          </a:p>
          <a:p>
            <a:pPr>
              <a:buFont typeface="Wingdings" panose="05000000000000000000" pitchFamily="2" charset="2"/>
              <a:buChar char="v"/>
            </a:pPr>
            <a:r>
              <a:rPr lang="en-US" sz="2800" dirty="0" smtClean="0"/>
              <a:t>Magic</a:t>
            </a:r>
          </a:p>
          <a:p>
            <a:pPr>
              <a:buFont typeface="Wingdings" panose="05000000000000000000" pitchFamily="2" charset="2"/>
              <a:buChar char="v"/>
            </a:pPr>
            <a:r>
              <a:rPr lang="en-US" sz="2800" dirty="0" smtClean="0"/>
              <a:t>Robbers</a:t>
            </a:r>
          </a:p>
          <a:p>
            <a:pPr>
              <a:buFont typeface="Wingdings" panose="05000000000000000000" pitchFamily="2" charset="2"/>
              <a:buChar char="v"/>
            </a:pPr>
            <a:r>
              <a:rPr lang="en-US" sz="2800" dirty="0" smtClean="0"/>
              <a:t>Carefree</a:t>
            </a:r>
          </a:p>
          <a:p>
            <a:pPr>
              <a:buFont typeface="Wingdings" panose="05000000000000000000" pitchFamily="2" charset="2"/>
              <a:buChar char="v"/>
            </a:pPr>
            <a:r>
              <a:rPr lang="en-US" sz="2800" dirty="0" smtClean="0"/>
              <a:t>Steal Children</a:t>
            </a:r>
          </a:p>
          <a:p>
            <a:pPr>
              <a:buFont typeface="Wingdings" panose="05000000000000000000" pitchFamily="2" charset="2"/>
              <a:buChar char="v"/>
            </a:pPr>
            <a:r>
              <a:rPr lang="en-US" sz="2800" dirty="0" smtClean="0"/>
              <a:t>Artists</a:t>
            </a:r>
            <a:endParaRPr lang="es-ES_tradnl" sz="2800" dirty="0"/>
          </a:p>
        </p:txBody>
      </p:sp>
    </p:spTree>
    <p:extLst>
      <p:ext uri="{BB962C8B-B14F-4D97-AF65-F5344CB8AC3E}">
        <p14:creationId xmlns:p14="http://schemas.microsoft.com/office/powerpoint/2010/main" val="1999670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74" y="365051"/>
            <a:ext cx="7772400" cy="1143000"/>
          </a:xfrm>
        </p:spPr>
        <p:txBody>
          <a:bodyPr/>
          <a:lstStyle/>
          <a:p>
            <a:r>
              <a:rPr lang="en-US" dirty="0" smtClean="0"/>
              <a:t>Cultural Themes</a:t>
            </a:r>
            <a:endParaRPr lang="es-ES_tradnl" dirty="0"/>
          </a:p>
        </p:txBody>
      </p:sp>
      <p:sp>
        <p:nvSpPr>
          <p:cNvPr id="3" name="Content Placeholder 2"/>
          <p:cNvSpPr>
            <a:spLocks noGrp="1"/>
          </p:cNvSpPr>
          <p:nvPr>
            <p:ph sz="quarter" idx="1"/>
          </p:nvPr>
        </p:nvSpPr>
        <p:spPr>
          <a:xfrm>
            <a:off x="914400" y="1447800"/>
            <a:ext cx="7772400" cy="3352800"/>
          </a:xfrm>
        </p:spPr>
        <p:txBody>
          <a:bodyPr>
            <a:normAutofit/>
          </a:bodyPr>
          <a:lstStyle/>
          <a:p>
            <a:r>
              <a:rPr lang="en-US" sz="3600" dirty="0" smtClean="0"/>
              <a:t>Pride</a:t>
            </a:r>
          </a:p>
          <a:p>
            <a:r>
              <a:rPr lang="en-US" sz="3600" dirty="0" smtClean="0"/>
              <a:t>Loyalty</a:t>
            </a:r>
          </a:p>
          <a:p>
            <a:r>
              <a:rPr lang="en-US" sz="3600" dirty="0" smtClean="0"/>
              <a:t>Freedom</a:t>
            </a:r>
          </a:p>
          <a:p>
            <a:r>
              <a:rPr lang="en-US" sz="3600" dirty="0" smtClean="0"/>
              <a:t>Law </a:t>
            </a:r>
          </a:p>
          <a:p>
            <a:r>
              <a:rPr lang="en-US" sz="3600" dirty="0" smtClean="0"/>
              <a:t>Fatalism</a:t>
            </a:r>
            <a:endParaRPr lang="es-ES_tradnl"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81000"/>
            <a:ext cx="3248025" cy="5764413"/>
          </a:xfrm>
          <a:prstGeom prst="rect">
            <a:avLst/>
          </a:prstGeom>
        </p:spPr>
      </p:pic>
      <p:sp>
        <p:nvSpPr>
          <p:cNvPr id="5" name="TextBox 4"/>
          <p:cNvSpPr txBox="1"/>
          <p:nvPr/>
        </p:nvSpPr>
        <p:spPr>
          <a:xfrm>
            <a:off x="731874" y="4881794"/>
            <a:ext cx="3962400" cy="1938992"/>
          </a:xfrm>
          <a:prstGeom prst="rect">
            <a:avLst/>
          </a:prstGeom>
          <a:noFill/>
        </p:spPr>
        <p:txBody>
          <a:bodyPr wrap="square" rtlCol="0">
            <a:spAutoFit/>
          </a:bodyPr>
          <a:lstStyle/>
          <a:p>
            <a:r>
              <a:rPr lang="en-US" sz="2400" dirty="0" smtClean="0"/>
              <a:t>“Our loyalty to one another has permitted us to survive throughout all periods of our existence. It will continue to be so.”</a:t>
            </a:r>
            <a:endParaRPr lang="es-ES_tradnl" sz="2400" dirty="0"/>
          </a:p>
        </p:txBody>
      </p:sp>
      <p:sp>
        <p:nvSpPr>
          <p:cNvPr id="6" name="TextBox 5"/>
          <p:cNvSpPr txBox="1"/>
          <p:nvPr/>
        </p:nvSpPr>
        <p:spPr>
          <a:xfrm>
            <a:off x="4999074" y="6211669"/>
            <a:ext cx="4724400" cy="369332"/>
          </a:xfrm>
          <a:prstGeom prst="rect">
            <a:avLst/>
          </a:prstGeom>
          <a:noFill/>
        </p:spPr>
        <p:txBody>
          <a:bodyPr wrap="square" rtlCol="0">
            <a:spAutoFit/>
          </a:bodyPr>
          <a:lstStyle/>
          <a:p>
            <a:r>
              <a:rPr lang="en-US" dirty="0" smtClean="0"/>
              <a:t>Gypsy in her cave home in Granada, Spain</a:t>
            </a:r>
            <a:endParaRPr lang="es-ES_tradnl" dirty="0"/>
          </a:p>
        </p:txBody>
      </p:sp>
    </p:spTree>
    <p:extLst>
      <p:ext uri="{BB962C8B-B14F-4D97-AF65-F5344CB8AC3E}">
        <p14:creationId xmlns:p14="http://schemas.microsoft.com/office/powerpoint/2010/main" val="723315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7772400" cy="1143000"/>
          </a:xfrm>
        </p:spPr>
        <p:txBody>
          <a:bodyPr/>
          <a:lstStyle/>
          <a:p>
            <a:r>
              <a:rPr lang="en-US" dirty="0" smtClean="0"/>
              <a:t>Marginalization</a:t>
            </a:r>
            <a:endParaRPr lang="es-ES_tradnl" dirty="0"/>
          </a:p>
        </p:txBody>
      </p:sp>
      <p:sp>
        <p:nvSpPr>
          <p:cNvPr id="3" name="Content Placeholder 2"/>
          <p:cNvSpPr>
            <a:spLocks noGrp="1"/>
          </p:cNvSpPr>
          <p:nvPr>
            <p:ph sz="quarter" idx="1"/>
          </p:nvPr>
        </p:nvSpPr>
        <p:spPr>
          <a:xfrm>
            <a:off x="0" y="1447800"/>
            <a:ext cx="4114800" cy="5410200"/>
          </a:xfrm>
        </p:spPr>
        <p:txBody>
          <a:bodyPr>
            <a:normAutofit fontScale="92500"/>
          </a:bodyPr>
          <a:lstStyle/>
          <a:p>
            <a:r>
              <a:rPr lang="en-US" dirty="0"/>
              <a:t>Marginalization or social exclusion occurs </a:t>
            </a:r>
            <a:r>
              <a:rPr lang="en-US" dirty="0" smtClean="0"/>
              <a:t>when </a:t>
            </a:r>
            <a:r>
              <a:rPr lang="en-US" dirty="0"/>
              <a:t>a society decides that a whole group or race of people are not important, and therefore are excluded and devalued. Usually are left with few resources, opportunities and without </a:t>
            </a:r>
            <a:r>
              <a:rPr lang="en-US" dirty="0" smtClean="0"/>
              <a:t>rights</a:t>
            </a:r>
          </a:p>
          <a:p>
            <a:r>
              <a:rPr lang="en-US" dirty="0"/>
              <a:t>The result of the social exclusion of the affected individuals are prevented from participating in economic, social and political life of the society where they live.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177" y="664535"/>
            <a:ext cx="4693920" cy="31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191000" y="4114800"/>
            <a:ext cx="4949456" cy="2554545"/>
          </a:xfrm>
          <a:prstGeom prst="rect">
            <a:avLst/>
          </a:prstGeom>
          <a:noFill/>
        </p:spPr>
        <p:txBody>
          <a:bodyPr wrap="square" rtlCol="0">
            <a:spAutoFit/>
          </a:bodyPr>
          <a:lstStyle/>
          <a:p>
            <a:r>
              <a:rPr lang="en-US" sz="2000" dirty="0"/>
              <a:t>Endemic problems (low life expectancy, high illiteracy, extreme poverty, poor housing) are now augmented by massive and disproportionate unemployment</a:t>
            </a:r>
            <a:br>
              <a:rPr lang="en-US" sz="2000" dirty="0"/>
            </a:br>
            <a:r>
              <a:rPr lang="en-US" sz="2000" dirty="0"/>
              <a:t>The result of the social exclusion of the affected individuals are prevented from participating in economic, social and political life of the society where they live.</a:t>
            </a:r>
            <a:endParaRPr lang="es-ES_tradnl" sz="2000" dirty="0"/>
          </a:p>
        </p:txBody>
      </p:sp>
    </p:spTree>
    <p:extLst>
      <p:ext uri="{BB962C8B-B14F-4D97-AF65-F5344CB8AC3E}">
        <p14:creationId xmlns:p14="http://schemas.microsoft.com/office/powerpoint/2010/main" val="36623131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1257</TotalTime>
  <Words>1958</Words>
  <Application>Microsoft Office PowerPoint</Application>
  <PresentationFormat>On-screen Show (4:3)</PresentationFormat>
  <Paragraphs>153</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Equity</vt:lpstr>
      <vt:lpstr>The Gypsy People in Southern Spain and Their Socio/Cultural Marginalization</vt:lpstr>
      <vt:lpstr>Agenda</vt:lpstr>
      <vt:lpstr>Purpose  </vt:lpstr>
      <vt:lpstr>Origin</vt:lpstr>
      <vt:lpstr>What has come to define the Roma people</vt:lpstr>
      <vt:lpstr>Spanish Gypsy</vt:lpstr>
      <vt:lpstr>Stereotypes and Misconceptions</vt:lpstr>
      <vt:lpstr>Cultural Themes</vt:lpstr>
      <vt:lpstr>Marginalization</vt:lpstr>
      <vt:lpstr>Expulsion</vt:lpstr>
      <vt:lpstr>Granada Today</vt:lpstr>
      <vt:lpstr>Economic Crisis</vt:lpstr>
      <vt:lpstr>Surprise Evictions</vt:lpstr>
      <vt:lpstr>The Image of the Spanish Gypsy through Literature</vt:lpstr>
      <vt:lpstr>Federico García Lorca San Miguel (Granada)</vt:lpstr>
      <vt:lpstr>Conclusion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Gypsy People in Southern Spain and Their Socio/Cultural Marginalization</dc:title>
  <dc:creator>Felicia</dc:creator>
  <cp:lastModifiedBy>Felicia</cp:lastModifiedBy>
  <cp:revision>149</cp:revision>
  <dcterms:created xsi:type="dcterms:W3CDTF">2014-05-14T02:41:54Z</dcterms:created>
  <dcterms:modified xsi:type="dcterms:W3CDTF">2014-05-14T23:39:40Z</dcterms:modified>
</cp:coreProperties>
</file>